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67" r:id="rId3"/>
    <p:sldId id="257" r:id="rId5"/>
    <p:sldId id="293" r:id="rId6"/>
    <p:sldId id="258" r:id="rId7"/>
    <p:sldId id="260" r:id="rId8"/>
    <p:sldId id="281" r:id="rId9"/>
    <p:sldId id="269" r:id="rId10"/>
    <p:sldId id="273" r:id="rId11"/>
    <p:sldId id="274" r:id="rId12"/>
    <p:sldId id="275" r:id="rId13"/>
    <p:sldId id="276" r:id="rId14"/>
    <p:sldId id="291" r:id="rId15"/>
    <p:sldId id="278" r:id="rId16"/>
    <p:sldId id="263" r:id="rId17"/>
    <p:sldId id="279" r:id="rId18"/>
    <p:sldId id="280" r:id="rId19"/>
    <p:sldId id="268" r:id="rId20"/>
    <p:sldId id="262" r:id="rId21"/>
    <p:sldId id="261" r:id="rId22"/>
    <p:sldId id="265" r:id="rId23"/>
    <p:sldId id="283" r:id="rId24"/>
    <p:sldId id="292" r:id="rId25"/>
    <p:sldId id="288" r:id="rId26"/>
    <p:sldId id="264" r:id="rId27"/>
    <p:sldId id="285" r:id="rId28"/>
    <p:sldId id="286" r:id="rId29"/>
    <p:sldId id="287" r:id="rId30"/>
    <p:sldId id="289" r:id="rId31"/>
    <p:sldId id="290" r:id="rId32"/>
  </p:sldIdLst>
  <p:sldSz cx="14630400" cy="8229600"/>
  <p:notesSz cx="8229600" cy="14630400"/>
  <p:embeddedFontLst>
    <p:embeddedFont>
      <p:font typeface="Platypi Medium" pitchFamily="34" charset="0"/>
      <p:regular r:id="rId36"/>
    </p:embeddedFont>
    <p:embeddedFont>
      <p:font typeface="Platypi Medium" pitchFamily="34" charset="-122"/>
      <p:regular r:id="rId37"/>
    </p:embeddedFont>
    <p:embeddedFont>
      <p:font typeface="Platypi Medium" pitchFamily="34" charset="-120"/>
      <p:regular r:id="rId38"/>
    </p:embeddedFont>
    <p:embeddedFont>
      <p:font typeface="Source Serif 4" panose="02040603050405020204" pitchFamily="34" charset="0"/>
      <p:bold r:id="rId39"/>
    </p:embeddedFont>
    <p:embeddedFont>
      <p:font typeface="Source Serif 4" panose="02040603050405020204" pitchFamily="34" charset="-122"/>
      <p:bold r:id="rId40"/>
    </p:embeddedFont>
    <p:embeddedFont>
      <p:font typeface="Source Serif 4" panose="02040603050405020204" pitchFamily="34" charset="-120"/>
      <p:bold r:id="rId41"/>
    </p:embeddedFont>
    <p:embeddedFont>
      <p:font typeface="Calibri" panose="020F0502020204030204" charset="0"/>
      <p:regular r:id="rId42"/>
      <p:bold r:id="rId43"/>
      <p:italic r:id="rId44"/>
      <p:boldItalic r:id="rId45"/>
    </p:embeddedFont>
    <p:embeddedFont>
      <p:font typeface="Calibri" panose="020F0502020204030204"/>
      <p:regular r:id="rId46"/>
      <p:bold r:id="rId47"/>
      <p:italic r:id="rId48"/>
      <p:boldItalic r:id="rId4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font" Target="fonts/font14.fntdata"/><Relationship Id="rId48" Type="http://schemas.openxmlformats.org/officeDocument/2006/relationships/font" Target="fonts/font13.fntdata"/><Relationship Id="rId47" Type="http://schemas.openxmlformats.org/officeDocument/2006/relationships/font" Target="fonts/font12.fntdata"/><Relationship Id="rId46" Type="http://schemas.openxmlformats.org/officeDocument/2006/relationships/font" Target="fonts/font11.fntdata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84688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6"/>
            <a:ext cx="12618720" cy="3423284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6"/>
            <a:ext cx="12618720" cy="1800224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52006" cy="5431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6874" y="1920240"/>
            <a:ext cx="6452006" cy="5431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0"/>
            <a:ext cx="7406640" cy="5848350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0"/>
            <a:ext cx="7406640" cy="5848350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image" Target="../media/image1.png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731520" y="7494270"/>
            <a:ext cx="3413760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680"/>
            </a:lvl1pPr>
          </a:lstStyle>
          <a:p>
            <a:pPr lvl="0"/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998720" y="7494270"/>
            <a:ext cx="4632960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680"/>
            </a:lvl1pPr>
          </a:lstStyle>
          <a:p>
            <a:pPr lvl="0"/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10485120" y="7494270"/>
            <a:ext cx="3413760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680"/>
            </a:lvl1pPr>
          </a:lstStyle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  <p:pic>
        <p:nvPicPr>
          <p:cNvPr id="6" name="Picture 5" descr="M2M_Logo_v2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3721715" y="101600"/>
            <a:ext cx="705485" cy="7054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lvl1pPr marL="0" lvl="0" indent="0" algn="ctr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528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11480" lvl="0" indent="-41148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•"/>
        <a:defRPr sz="384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91540" lvl="1" indent="-34290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–"/>
        <a:defRPr sz="336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371600" lvl="2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•"/>
        <a:defRPr sz="288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920240" lvl="3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–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468880" lvl="4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017520" lvl="5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566160" lvl="6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114800" lvl="7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663440" lvl="8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6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48640" lvl="1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097280" lvl="2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45920" lvl="3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194560" lvl="4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743200" lvl="5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3291840" lvl="6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840480" lvl="7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4389120" lvl="8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2.xml"/><Relationship Id="rId2" Type="http://schemas.openxmlformats.org/officeDocument/2006/relationships/hyperlink" Target="https://mavenshowcase.com/project/41217" TargetMode="External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8.png"/><Relationship Id="rId1" Type="http://schemas.openxmlformats.org/officeDocument/2006/relationships/hyperlink" Target="https://mavenshowcase.com/project/41217" TargetMode="Externa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2.xml"/><Relationship Id="rId2" Type="http://schemas.openxmlformats.org/officeDocument/2006/relationships/hyperlink" Target="https://mavenshowcase.com/project/41217" TargetMode="External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1" Type="http://schemas.openxmlformats.org/officeDocument/2006/relationships/hyperlink" Target="https://mavenshowcase.com/project/41217" TargetMode="Externa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1.png"/><Relationship Id="rId1" Type="http://schemas.openxmlformats.org/officeDocument/2006/relationships/hyperlink" Target="https://mavenshowcase.com/project/41217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8.png"/><Relationship Id="rId2" Type="http://schemas.openxmlformats.org/officeDocument/2006/relationships/hyperlink" Target="https://data.calgary.ca/Business-and-Economic-Activity/Building-Permits/c2es-76ed/about_data" TargetMode="Externa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07569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altLang="en-US" sz="3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  <a:sym typeface="+mn-ea"/>
              </a:rPr>
              <a:t>Analyzing and Forecasting Construction Costs in Calgary</a:t>
            </a:r>
            <a:endParaRPr lang="en-US" altLang="en-US" sz="3600" dirty="0">
              <a:solidFill>
                <a:srgbClr val="201B18"/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  <a:sym typeface="+mn-ea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altLang="en-US" sz="3600" dirty="0">
              <a:solidFill>
                <a:srgbClr val="201B18"/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  <a:sym typeface="+mn-ea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altLang="en-US" sz="3600" dirty="0">
              <a:solidFill>
                <a:srgbClr val="201B18"/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  <a:sym typeface="+mn-ea"/>
            </a:endParaRPr>
          </a:p>
        </p:txBody>
      </p:sp>
      <p:sp>
        <p:nvSpPr>
          <p:cNvPr id="6" name="Text 1"/>
          <p:cNvSpPr/>
          <p:nvPr/>
        </p:nvSpPr>
        <p:spPr>
          <a:xfrm>
            <a:off x="6473190" y="3852545"/>
            <a:ext cx="7556500" cy="82042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35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Presented by: Sudeshna Mondal</a:t>
            </a:r>
            <a:endParaRPr lang="en-US" sz="17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  <a:sym typeface="+mn-ea"/>
            </a:endParaRPr>
          </a:p>
          <a:p>
            <a:pPr marL="0" algn="ctr">
              <a:lnSpc>
                <a:spcPts val="3550"/>
              </a:lnSpc>
              <a:buClrTx/>
              <a:buSzTx/>
              <a:buFontTx/>
              <a:buNone/>
            </a:pPr>
            <a:r>
              <a:rPr lang="en-US" sz="1750" i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M2M Tech DataTalent Program – Cohort 17</a:t>
            </a:r>
            <a:endParaRPr lang="en-US" sz="17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ctr">
              <a:lnSpc>
                <a:spcPts val="3550"/>
              </a:lnSpc>
              <a:buNone/>
            </a:pPr>
            <a:r>
              <a:rPr lang="zh-CN" altLang="en-US" sz="1750" dirty="0"/>
              <a:t>📅</a:t>
            </a:r>
            <a:r>
              <a:rPr lang="en-US" altLang="en-US" sz="1750" dirty="0"/>
              <a:t>  </a:t>
            </a: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August 2025</a:t>
            </a:r>
            <a:endParaRPr lang="en-US" altLang="en-US" sz="1750" dirty="0"/>
          </a:p>
        </p:txBody>
      </p:sp>
      <p:pic>
        <p:nvPicPr>
          <p:cNvPr id="10" name="Picture 9" descr="PowerB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6037580"/>
            <a:ext cx="1671320" cy="167132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5816600" y="7683500"/>
            <a:ext cx="2073910" cy="533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PowerBI Link</a:t>
            </a:r>
            <a:endParaRPr lang="en-US"/>
          </a:p>
        </p:txBody>
      </p:sp>
      <p:pic>
        <p:nvPicPr>
          <p:cNvPr id="12" name="Picture 11" descr="Streamli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6035675"/>
            <a:ext cx="1673352" cy="1673352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7865110" y="7683500"/>
            <a:ext cx="2073910" cy="533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Streamlit Link</a:t>
            </a:r>
            <a:endParaRPr lang="en-US"/>
          </a:p>
        </p:txBody>
      </p:sp>
      <p:pic>
        <p:nvPicPr>
          <p:cNvPr id="15" name="Picture 14" descr="GitHu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4910" y="6037580"/>
            <a:ext cx="1673352" cy="1673352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9935210" y="7685405"/>
            <a:ext cx="188912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GitHub Repo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20804" y="665639"/>
            <a:ext cx="11893391" cy="6435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Aggregated Analysis &amp; Key Business Questions</a:t>
            </a:r>
            <a:endParaRPr lang="en-US" sz="4050" dirty="0"/>
          </a:p>
        </p:txBody>
      </p:sp>
      <p:sp>
        <p:nvSpPr>
          <p:cNvPr id="4" name="Shape 2"/>
          <p:cNvSpPr/>
          <p:nvPr/>
        </p:nvSpPr>
        <p:spPr>
          <a:xfrm>
            <a:off x="611505" y="1637665"/>
            <a:ext cx="4258945" cy="3539490"/>
          </a:xfrm>
          <a:prstGeom prst="roundRect">
            <a:avLst>
              <a:gd name="adj" fmla="val 725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40105" y="1963420"/>
            <a:ext cx="3910330" cy="31165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Q4: </a:t>
            </a:r>
            <a:r>
              <a:rPr lang="en-US" alt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Which Communities Have the Highest Total Investment in Projects? </a:t>
            </a:r>
            <a:endParaRPr 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342900" indent="-342900" algn="l">
              <a:lnSpc>
                <a:spcPts val="2550"/>
              </a:lnSpc>
              <a:spcBef>
                <a:spcPts val="500"/>
              </a:spcBef>
              <a:buClrTx/>
              <a:buSzTx/>
              <a:buFontTx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Aggregate total estimated project cost by community.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342900" indent="-342900" algn="l">
              <a:lnSpc>
                <a:spcPts val="2550"/>
              </a:lnSpc>
              <a:spcBef>
                <a:spcPts val="500"/>
              </a:spcBef>
              <a:buClrTx/>
              <a:buSzTx/>
              <a:buFontTx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Convert amounts to millions.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342900" indent="-342900" algn="l">
              <a:lnSpc>
                <a:spcPts val="2550"/>
              </a:lnSpc>
              <a:spcBef>
                <a:spcPts val="500"/>
              </a:spcBef>
              <a:buClrTx/>
              <a:buSzTx/>
              <a:buFontTx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Sort and visualize top 10 communities.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611505" y="5469890"/>
            <a:ext cx="11555730" cy="249809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spcBef>
                <a:spcPts val="500"/>
              </a:spcBef>
              <a:spcAft>
                <a:spcPts val="500"/>
              </a:spcAft>
            </a:pPr>
            <a:r>
              <a:rPr lang="en-US" sz="1600" i="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Insights</a:t>
            </a:r>
            <a:r>
              <a:rPr lang="en-US" sz="1600" b="0" i="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:</a:t>
            </a:r>
            <a:r>
              <a:rPr lang="en-US" sz="16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</a:t>
            </a:r>
            <a:endParaRPr lang="en-US" altLang="en-US" sz="1600" b="0" i="0">
              <a:solidFill>
                <a:srgbClr val="1F1F1F"/>
              </a:solidFill>
              <a:latin typeface="Roboto"/>
              <a:ea typeface="Roboto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Downtown Commercial Core leads with a total investment of $8.83 billion, driven by dense commercial and mixed-use projects.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Beltline follows with $6.89 billion, reflecting vibrant urban development.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Seton, Mahogany, and East Shepard Industrial each exceeded $2 billion, showcasing rapid residential and industrial expansion.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Other notable areas include Saddle Ridge, Cranston, Evanston, St. Andrews Heights, and the Calgary International Airport zone, indicating significant suburban, institutional, and infrastructure developments.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indent="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zh-CN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📌</a:t>
            </a:r>
            <a:r>
              <a:rPr lang="en-US" altLang="zh-CN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</a:t>
            </a: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This data supports the narrative of balanced urban revitalization and suburban growth in Calgary.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rcRect l="23438" t="31961" r="28646" b="2941"/>
          <a:stretch>
            <a:fillRect/>
          </a:stretch>
        </p:blipFill>
        <p:spPr>
          <a:xfrm>
            <a:off x="5372100" y="1637665"/>
            <a:ext cx="7165975" cy="396049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20804" y="665639"/>
            <a:ext cx="11893391" cy="6435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Aggregated Analysis &amp; Key Business Questions</a:t>
            </a:r>
            <a:endParaRPr lang="en-US" sz="4050" dirty="0"/>
          </a:p>
        </p:txBody>
      </p:sp>
      <p:sp>
        <p:nvSpPr>
          <p:cNvPr id="4" name="Shape 2"/>
          <p:cNvSpPr/>
          <p:nvPr/>
        </p:nvSpPr>
        <p:spPr>
          <a:xfrm>
            <a:off x="992505" y="1637665"/>
            <a:ext cx="4943475" cy="4316095"/>
          </a:xfrm>
          <a:prstGeom prst="roundRect">
            <a:avLst>
              <a:gd name="adj" fmla="val 725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282065" y="1747520"/>
            <a:ext cx="4317365" cy="4039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Q5:  </a:t>
            </a:r>
            <a:r>
              <a:rPr lang="en-US" sz="1600" b="0" i="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Which combinations of Permit Type and Work Class tend to get approved the fastest on average?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342900" indent="-342900" algn="l">
              <a:lnSpc>
                <a:spcPts val="2550"/>
              </a:lnSpc>
              <a:spcBef>
                <a:spcPts val="500"/>
              </a:spcBef>
              <a:buClrTx/>
              <a:buSzTx/>
              <a:buFontTx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Group building permits by PermitType and WorkClass.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342900" indent="-342900" algn="l">
              <a:lnSpc>
                <a:spcPts val="2550"/>
              </a:lnSpc>
              <a:spcBef>
                <a:spcPts val="500"/>
              </a:spcBef>
              <a:buClrTx/>
              <a:buSzTx/>
              <a:buFontTx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Calculate the average approval duration and count of permits for each group.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342900" indent="-342900" algn="l">
              <a:lnSpc>
                <a:spcPts val="2550"/>
              </a:lnSpc>
              <a:spcBef>
                <a:spcPts val="500"/>
              </a:spcBef>
              <a:buClrTx/>
              <a:buSzTx/>
              <a:buFontTx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Filter for groups with sufficient volume (more than 100 permits) to ensure statistical significance.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342900" indent="-342900" algn="l">
              <a:lnSpc>
                <a:spcPts val="2550"/>
              </a:lnSpc>
              <a:spcBef>
                <a:spcPts val="500"/>
              </a:spcBef>
              <a:buClrTx/>
              <a:buSzTx/>
              <a:buFontTx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Visualize the top 15 fastest combinations using a horizontal bar chart.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611505" y="6181090"/>
            <a:ext cx="11555730" cy="197802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spcBef>
                <a:spcPts val="500"/>
              </a:spcBef>
              <a:spcAft>
                <a:spcPts val="500"/>
              </a:spcAft>
            </a:pPr>
            <a:r>
              <a:rPr lang="en-US" sz="1600" i="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Insights</a:t>
            </a:r>
            <a:r>
              <a:rPr lang="en-US" sz="1600" b="0" i="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:</a:t>
            </a:r>
            <a:r>
              <a:rPr lang="en-US" sz="16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</a:t>
            </a:r>
            <a:endParaRPr lang="en-US" altLang="en-US" sz="1600" b="0" i="0">
              <a:solidFill>
                <a:srgbClr val="1F1F1F"/>
              </a:solidFill>
              <a:latin typeface="Roboto"/>
              <a:ea typeface="Roboto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Residential permits—especially Repairs and Alterations—receive the fastest approvals, often in under 10 days.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Commercial Additions and Environmental Restoration Alterations experience the longest delays, averaging 60 to 180 days.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High-volume permit types like Residential Alterations and Single Construction - New are typically more streamlined, indicating optimized processes for common applications.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l="28229" t="39412" r="24271" b="7843"/>
          <a:stretch>
            <a:fillRect/>
          </a:stretch>
        </p:blipFill>
        <p:spPr>
          <a:xfrm>
            <a:off x="6083300" y="1388745"/>
            <a:ext cx="7456170" cy="439864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20804" y="665639"/>
            <a:ext cx="11893391" cy="6435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Aggregated Analysis &amp; Key Business Questions</a:t>
            </a:r>
            <a:endParaRPr lang="en-US" sz="4050" dirty="0"/>
          </a:p>
        </p:txBody>
      </p:sp>
      <p:sp>
        <p:nvSpPr>
          <p:cNvPr id="4" name="Shape 2"/>
          <p:cNvSpPr/>
          <p:nvPr/>
        </p:nvSpPr>
        <p:spPr>
          <a:xfrm>
            <a:off x="992505" y="1637665"/>
            <a:ext cx="4943475" cy="4156075"/>
          </a:xfrm>
          <a:prstGeom prst="roundRect">
            <a:avLst>
              <a:gd name="adj" fmla="val 725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282065" y="1747520"/>
            <a:ext cx="4317365" cy="4039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Q6:  </a:t>
            </a:r>
            <a:r>
              <a:rPr lang="en-US" altLang="en-US" sz="1600" b="0" i="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Which contractors have the highest average estimated project cost?</a:t>
            </a:r>
            <a:endParaRPr lang="en-US" altLang="en-US" sz="1600" b="0" i="0" dirty="0">
              <a:solidFill>
                <a:srgbClr val="504C49"/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altLang="en-US" sz="1600" b="0" i="0" dirty="0">
              <a:solidFill>
                <a:srgbClr val="504C49"/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</a:endParaRPr>
          </a:p>
          <a:p>
            <a:pPr marL="342900" indent="-342900" algn="l">
              <a:lnSpc>
                <a:spcPts val="2550"/>
              </a:lnSpc>
              <a:spcBef>
                <a:spcPts val="500"/>
              </a:spcBef>
              <a:buClrTx/>
              <a:buSzTx/>
              <a:buFontTx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Group the data by ContractorName and compute the average EstProjectCost.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342900" indent="-342900" algn="l">
              <a:lnSpc>
                <a:spcPts val="2550"/>
              </a:lnSpc>
              <a:spcBef>
                <a:spcPts val="500"/>
              </a:spcBef>
              <a:buClrTx/>
              <a:buSzTx/>
              <a:buFontTx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Select the top 10 contractors with the highest mean estimated project cost.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342900" indent="-342900" algn="l">
              <a:lnSpc>
                <a:spcPts val="2550"/>
              </a:lnSpc>
              <a:spcBef>
                <a:spcPts val="500"/>
              </a:spcBef>
              <a:buClrTx/>
              <a:buSzTx/>
              <a:buFontTx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Visualize the results using a bar chart, applying WorkClass as the hue for deeper insights into project types.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611505" y="5953760"/>
            <a:ext cx="11555730" cy="197802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spcBef>
                <a:spcPts val="500"/>
              </a:spcBef>
              <a:spcAft>
                <a:spcPts val="500"/>
              </a:spcAft>
            </a:pPr>
            <a:r>
              <a:rPr lang="en-US" sz="1600" i="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Insights</a:t>
            </a:r>
            <a:r>
              <a:rPr lang="en-US" sz="1600" b="0" i="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:</a:t>
            </a:r>
            <a:r>
              <a:rPr lang="en-US" sz="16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</a:t>
            </a:r>
            <a:endParaRPr lang="en-US" altLang="en-US" sz="1600" b="0" i="0">
              <a:solidFill>
                <a:srgbClr val="1F1F1F"/>
              </a:solidFill>
              <a:latin typeface="Roboto"/>
              <a:ea typeface="Roboto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Several contractors are engaged in high-value construction projects, with estimated costs exceeding $50 million.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ROCKPORT COMMERCIAL</a:t>
            </a: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tops the list with a project valued at </a:t>
            </a:r>
            <a:r>
              <a:rPr lang="en-US" altLang="en-US" sz="1400" b="0" i="0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$228 million</a:t>
            </a: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Other major contributors include: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742950" lvl="1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ITC PROJECTS – up to $68.58 million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742950" lvl="1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ITC CANADA ALTA – up to $85.31 million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6171565" y="1816100"/>
            <a:ext cx="7727315" cy="41376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20804" y="665639"/>
            <a:ext cx="11893391" cy="6435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altLang="en-US" sz="4050" dirty="0"/>
              <a:t> </a:t>
            </a: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Interactive Bokeh Map with Dash</a:t>
            </a:r>
            <a:endParaRPr lang="en-US" sz="4050" dirty="0">
              <a:solidFill>
                <a:srgbClr val="201B18"/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</a:endParaRPr>
          </a:p>
          <a:p>
            <a:pPr marL="0" indent="0" algn="l">
              <a:lnSpc>
                <a:spcPts val="5050"/>
              </a:lnSpc>
              <a:buNone/>
            </a:pPr>
            <a:endParaRPr lang="en-US" altLang="en-US" sz="4050" dirty="0"/>
          </a:p>
        </p:txBody>
      </p:sp>
      <p:sp>
        <p:nvSpPr>
          <p:cNvPr id="4" name="Shape 2"/>
          <p:cNvSpPr/>
          <p:nvPr/>
        </p:nvSpPr>
        <p:spPr>
          <a:xfrm>
            <a:off x="611505" y="1637665"/>
            <a:ext cx="4297045" cy="5419090"/>
          </a:xfrm>
          <a:prstGeom prst="roundRect">
            <a:avLst>
              <a:gd name="adj" fmla="val 725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40105" y="1963420"/>
            <a:ext cx="4030345" cy="4754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Developed an interactive dashboard using Dash and Bokeh to visualize the estimated project cost of building permits by community over different years.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A dropdown menu allows dynamic filtering by year.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Bubble sizes represent the magnitude of project costs for each community on a map.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This visualization provides meaningful spatial insights into the intensity and distribution of development activity over time.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l="23594" t="35294" r="28490" b="-1569"/>
          <a:stretch>
            <a:fillRect/>
          </a:stretch>
        </p:blipFill>
        <p:spPr>
          <a:xfrm>
            <a:off x="5506085" y="1637665"/>
            <a:ext cx="8108315" cy="541972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185" y="58475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Feature Engineering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62460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Creating new features from existing data to enhance model performance.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00116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57704" y="333418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Derived Fields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247005" y="3891915"/>
            <a:ext cx="3893820" cy="23526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SqFtPerUnit:</a:t>
            </a:r>
            <a:r>
              <a:rPr lang="en-US" sz="16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TotalSqFt / HousingUnits</a:t>
            </a:r>
            <a:endParaRPr lang="en-US" sz="16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ApprovalDuration:</a:t>
            </a:r>
            <a:r>
              <a:rPr lang="en-US" sz="16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 </a:t>
            </a:r>
            <a:r>
              <a:rPr lang="en-US" altLang="en-US" sz="16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IssuedDate − AppliedDate</a:t>
            </a:r>
            <a:endParaRPr lang="en-US" altLang="en-US" sz="16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  <a:sym typeface="+mn-ea"/>
            </a:endParaRPr>
          </a:p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CompletionDuration:</a:t>
            </a:r>
            <a:r>
              <a:rPr lang="en-US" sz="16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 </a:t>
            </a:r>
            <a:r>
              <a:rPr lang="en-US" altLang="en-US" sz="16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 CompletedDate − IssuedDate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5434806"/>
            <a:ext cx="389393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200116"/>
            <a:ext cx="4347567" cy="907256"/>
          </a:xfrm>
          <a:prstGeom prst="rect">
            <a:avLst/>
          </a:prstGeom>
        </p:spPr>
      </p:pic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200116"/>
            <a:ext cx="4347567" cy="90725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715738" y="3334187"/>
            <a:ext cx="294001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Categorical Encoding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714865" y="3862070"/>
            <a:ext cx="4528820" cy="35502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en-US" sz="16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To reduce dimensionality and focus on the most frequent categories, we group the top 10 categories for selected features and label the rest as "Other":</a:t>
            </a:r>
            <a:endParaRPr lang="en-US" altLang="en-US" sz="16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altLang="en-US" sz="16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en-US" sz="16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CommunityName → </a:t>
            </a:r>
            <a:r>
              <a:rPr lang="en-US" altLang="en-US" sz="1600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CommunityName_Top</a:t>
            </a:r>
            <a:endParaRPr lang="en-US" altLang="en-US" sz="16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en-US" sz="16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StatusCurrent →</a:t>
            </a:r>
            <a:r>
              <a:rPr lang="en-US" altLang="en-US" sz="1600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StatusCurrent_Top</a:t>
            </a:r>
            <a:endParaRPr lang="en-US" altLang="en-US" sz="1600" dirty="0">
              <a:solidFill>
                <a:schemeClr val="accent5">
                  <a:lumMod val="75000"/>
                </a:schemeClr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algn="l">
              <a:lnSpc>
                <a:spcPts val="2850"/>
              </a:lnSpc>
              <a:buClrTx/>
              <a:buSzTx/>
              <a:buFontTx/>
              <a:buNone/>
            </a:pPr>
            <a:r>
              <a:rPr lang="en-US" altLang="en-US" sz="16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ContractorName → </a:t>
            </a:r>
            <a:r>
              <a:rPr lang="en-US" altLang="en-US" sz="1600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ContractorName_Top</a:t>
            </a:r>
            <a:endParaRPr lang="en-US" altLang="en-US" sz="1600" dirty="0">
              <a:solidFill>
                <a:schemeClr val="accent5">
                  <a:lumMod val="75000"/>
                </a:schemeClr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algn="l">
              <a:lnSpc>
                <a:spcPts val="2850"/>
              </a:lnSpc>
              <a:buClrTx/>
              <a:buSzTx/>
              <a:buFontTx/>
              <a:buNone/>
            </a:pPr>
            <a:r>
              <a:rPr lang="en-US" altLang="en-US" sz="16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PermitClass →</a:t>
            </a:r>
            <a:r>
              <a:rPr lang="en-US" altLang="en-US" sz="1600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PermitClass_Top</a:t>
            </a:r>
            <a:endParaRPr lang="en-US" altLang="en-US" sz="1600" dirty="0">
              <a:solidFill>
                <a:schemeClr val="accent5">
                  <a:lumMod val="75000"/>
                </a:schemeClr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sp>
        <p:nvSpPr>
          <p:cNvPr id="18" name="Text 2"/>
          <p:cNvSpPr/>
          <p:nvPr/>
        </p:nvSpPr>
        <p:spPr>
          <a:xfrm>
            <a:off x="1200309" y="333418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Log Transformation</a:t>
            </a:r>
            <a:endParaRPr lang="en-US" sz="2200" dirty="0"/>
          </a:p>
        </p:txBody>
      </p:sp>
      <p:sp>
        <p:nvSpPr>
          <p:cNvPr id="21" name="Text 3"/>
          <p:cNvSpPr/>
          <p:nvPr/>
        </p:nvSpPr>
        <p:spPr>
          <a:xfrm>
            <a:off x="779145" y="3840480"/>
            <a:ext cx="3893820" cy="235267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LogEstProjectCost = log(1 + EstProjectCost)</a:t>
            </a:r>
            <a:endParaRPr lang="en-US" sz="16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Natural logarithm transformation of Estimated Project Cost to reduce skewness and handle zero values.</a:t>
            </a:r>
            <a:endParaRPr lang="en-US" altLang="en-US" sz="16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80" y="5626735"/>
            <a:ext cx="3246120" cy="2508250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10463530" y="690880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20804" y="665639"/>
            <a:ext cx="11893391" cy="6435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Feature Importance Analysis</a:t>
            </a:r>
            <a:endParaRPr lang="en-US" sz="4050" dirty="0">
              <a:solidFill>
                <a:srgbClr val="201B18"/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</a:endParaRPr>
          </a:p>
          <a:p>
            <a:pPr marL="0" indent="0" algn="l">
              <a:lnSpc>
                <a:spcPts val="5050"/>
              </a:lnSpc>
              <a:buNone/>
            </a:pPr>
            <a:endParaRPr lang="en-US" altLang="en-US" sz="4050" dirty="0"/>
          </a:p>
        </p:txBody>
      </p:sp>
      <p:sp>
        <p:nvSpPr>
          <p:cNvPr id="4" name="Shape 2"/>
          <p:cNvSpPr/>
          <p:nvPr/>
        </p:nvSpPr>
        <p:spPr>
          <a:xfrm>
            <a:off x="611505" y="1637665"/>
            <a:ext cx="4297045" cy="5419090"/>
          </a:xfrm>
          <a:prstGeom prst="roundRect">
            <a:avLst>
              <a:gd name="adj" fmla="val 725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20725" y="1696085"/>
            <a:ext cx="4149725" cy="5022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Numerical Features Correlation Analysis</a:t>
            </a:r>
            <a:endParaRPr lang="en-US" altLang="en-US" sz="1600" b="1" i="0" dirty="0">
              <a:solidFill>
                <a:schemeClr val="accent5">
                  <a:lumMod val="75000"/>
                </a:schemeClr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TotalSqFt has a high correlation (0.74), indicating size plays a big role.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Moderate importance seen in ApprovalDuration, CompletionDuration, and HousingUnits.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Geographic features like Longitude and Latitude have minimal correlation.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1"/>
          <a:stretch>
            <a:fillRect/>
          </a:stretch>
        </p:blipFill>
        <p:spPr>
          <a:xfrm>
            <a:off x="6869430" y="1556385"/>
            <a:ext cx="6710045" cy="625348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20804" y="665639"/>
            <a:ext cx="11893391" cy="6435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Feature Importance Analysis</a:t>
            </a:r>
            <a:endParaRPr lang="en-US" sz="4050" dirty="0">
              <a:solidFill>
                <a:srgbClr val="201B18"/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</a:endParaRPr>
          </a:p>
          <a:p>
            <a:pPr marL="0" indent="0" algn="l">
              <a:lnSpc>
                <a:spcPts val="5050"/>
              </a:lnSpc>
              <a:buNone/>
            </a:pPr>
            <a:endParaRPr lang="en-US" altLang="en-US" sz="4050" dirty="0"/>
          </a:p>
        </p:txBody>
      </p:sp>
      <p:sp>
        <p:nvSpPr>
          <p:cNvPr id="4" name="Shape 2"/>
          <p:cNvSpPr/>
          <p:nvPr/>
        </p:nvSpPr>
        <p:spPr>
          <a:xfrm>
            <a:off x="611505" y="1599565"/>
            <a:ext cx="4297045" cy="5419090"/>
          </a:xfrm>
          <a:prstGeom prst="roundRect">
            <a:avLst>
              <a:gd name="adj" fmla="val 725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20725" y="1556385"/>
            <a:ext cx="4149725" cy="51619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altLang="en-US" b="1" i="0" dirty="0">
                <a:solidFill>
                  <a:schemeClr val="accent5">
                    <a:lumMod val="75000"/>
                  </a:schemeClr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Categorical vs. Target Correlation Using ANOVA</a:t>
            </a:r>
            <a:endParaRPr lang="en-US" altLang="en-US" b="1" i="0" dirty="0">
              <a:solidFill>
                <a:schemeClr val="accent5">
                  <a:lumMod val="75000"/>
                </a:schemeClr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altLang="en-US" sz="1400" b="1" i="0" dirty="0">
              <a:solidFill>
                <a:schemeClr val="accent5">
                  <a:lumMod val="75000"/>
                </a:schemeClr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Why ANOVA?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Measures if different categories of a feature have significantly different mean values of the continuous target (LogEstProjectCost).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Helps identify informative categorical features before encoding and modeling.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Low p-value indicates a strong relationship between the categorical feature and the target.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Prioritize top features with lowest p-values and highest F-statistics for feature engineering and model building.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9075" y="1937385"/>
            <a:ext cx="6466205" cy="293941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569075" y="5434330"/>
            <a:ext cx="6367780" cy="9531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All tested categorical features significantly influence the estimated project cost, with WorkClassMapped, PermitType, and WorkClassGroup showing the strongest effects based on high F-statistics and near-zero p-values.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5048726" cy="5474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Missing Value Handling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Addressing missing data is crucial for robust model performance.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410" y="2054225"/>
            <a:ext cx="5999480" cy="599948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36815" y="1830705"/>
            <a:ext cx="6524625" cy="2258695"/>
          </a:xfrm>
          <a:prstGeom prst="roundRect">
            <a:avLst>
              <a:gd name="adj" fmla="val 780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526655" y="1838960"/>
            <a:ext cx="90805" cy="2267712"/>
          </a:xfrm>
          <a:prstGeom prst="roundRect">
            <a:avLst>
              <a:gd name="adj" fmla="val 28744"/>
            </a:avLst>
          </a:prstGeom>
          <a:solidFill>
            <a:srgbClr val="3E2513"/>
          </a:solidFill>
        </p:spPr>
      </p:sp>
      <p:sp>
        <p:nvSpPr>
          <p:cNvPr id="7" name="Text 4"/>
          <p:cNvSpPr/>
          <p:nvPr/>
        </p:nvSpPr>
        <p:spPr>
          <a:xfrm>
            <a:off x="7803118" y="2048986"/>
            <a:ext cx="2376845" cy="2738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Numerical Imputation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802880" y="2417445"/>
            <a:ext cx="6023610" cy="3606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2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Created a group key by combining PermitClassGroup and CompletionDuration to capture project-specific context and used the group median to impute missing</a:t>
            </a:r>
            <a:r>
              <a:rPr lang="en-US" altLang="en-US" sz="1350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TotalSqFt</a:t>
            </a: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values.</a:t>
            </a: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2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Additionally, applied a </a:t>
            </a:r>
            <a:r>
              <a:rPr lang="en-US" altLang="en-US" sz="1350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HistGradientBoostingRegressor </a:t>
            </a: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model to predict the remaining missing TotalSqFt values for improved accuracy.</a:t>
            </a: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536815" y="4422775"/>
            <a:ext cx="6488430" cy="1665605"/>
          </a:xfrm>
          <a:prstGeom prst="roundRect">
            <a:avLst>
              <a:gd name="adj" fmla="val 780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13955" y="4422775"/>
            <a:ext cx="91440" cy="1664970"/>
          </a:xfrm>
          <a:prstGeom prst="roundRect">
            <a:avLst>
              <a:gd name="adj" fmla="val 28744"/>
            </a:avLst>
          </a:prstGeom>
          <a:solidFill>
            <a:srgbClr val="3E2513"/>
          </a:solidFill>
        </p:spPr>
      </p:sp>
      <p:sp>
        <p:nvSpPr>
          <p:cNvPr id="11" name="Text 8"/>
          <p:cNvSpPr/>
          <p:nvPr/>
        </p:nvSpPr>
        <p:spPr>
          <a:xfrm>
            <a:off x="7803118" y="4620498"/>
            <a:ext cx="2495074" cy="2738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Categorical Imputation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803118" y="5069483"/>
            <a:ext cx="6023729" cy="5607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altLang="en-US" sz="1350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WorkClassMapped</a:t>
            </a: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had 3,257 missing values and was imputed using WorkClassGroup to maintain categorical consistency.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7536815" y="6282690"/>
            <a:ext cx="6488430" cy="1633855"/>
          </a:xfrm>
          <a:prstGeom prst="roundRect">
            <a:avLst>
              <a:gd name="adj" fmla="val 780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513955" y="6282690"/>
            <a:ext cx="76200" cy="1633855"/>
          </a:xfrm>
          <a:prstGeom prst="roundRect">
            <a:avLst>
              <a:gd name="adj" fmla="val 28744"/>
            </a:avLst>
          </a:prstGeom>
          <a:solidFill>
            <a:srgbClr val="3E2513"/>
          </a:solidFill>
        </p:spPr>
      </p:sp>
      <p:sp>
        <p:nvSpPr>
          <p:cNvPr id="15" name="Text 12"/>
          <p:cNvSpPr/>
          <p:nvPr/>
        </p:nvSpPr>
        <p:spPr>
          <a:xfrm>
            <a:off x="7803118" y="6480810"/>
            <a:ext cx="2190155" cy="2738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Date Gap Filling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803118" y="6929795"/>
            <a:ext cx="6023729" cy="5607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For records with missing </a:t>
            </a:r>
            <a:r>
              <a:rPr lang="en-US" altLang="en-US" sz="1350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ApprovalDuration </a:t>
            </a: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and </a:t>
            </a:r>
            <a:r>
              <a:rPr lang="en-US" altLang="en-US" sz="1350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CompletionDuration</a:t>
            </a: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, fill using the median value grouped by 'PermitClassGroup' and 'WorkClassGroup' to preserve contextual accuracy.</a:t>
            </a:r>
            <a:endParaRPr lang="en-US" sz="135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073" y="455771"/>
            <a:ext cx="5275540" cy="517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Outlier Removal &amp; Impact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580073" y="1408748"/>
            <a:ext cx="6532959" cy="1949410"/>
          </a:xfrm>
          <a:prstGeom prst="roundRect">
            <a:avLst>
              <a:gd name="adj" fmla="val 1275"/>
            </a:avLst>
          </a:prstGeom>
          <a:solidFill>
            <a:srgbClr val="F9F7F7"/>
          </a:solidFill>
        </p:spPr>
      </p:sp>
      <p:sp>
        <p:nvSpPr>
          <p:cNvPr id="4" name="Shape 2"/>
          <p:cNvSpPr/>
          <p:nvPr/>
        </p:nvSpPr>
        <p:spPr>
          <a:xfrm>
            <a:off x="745808" y="1574483"/>
            <a:ext cx="497205" cy="497205"/>
          </a:xfrm>
          <a:prstGeom prst="roundRect">
            <a:avLst>
              <a:gd name="adj" fmla="val 18388966"/>
            </a:avLst>
          </a:prstGeom>
          <a:solidFill>
            <a:srgbClr val="3E2513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491" y="1683187"/>
            <a:ext cx="223718" cy="27967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5808" y="2237423"/>
            <a:ext cx="2071807" cy="2589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Noise Reduction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45808" y="2662118"/>
            <a:ext cx="6201489" cy="5303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Extreme values were either removed or capped to mitigate noise and improve data quality.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80073" y="3523893"/>
            <a:ext cx="6532959" cy="1949410"/>
          </a:xfrm>
          <a:prstGeom prst="roundRect">
            <a:avLst>
              <a:gd name="adj" fmla="val 1275"/>
            </a:avLst>
          </a:prstGeom>
          <a:solidFill>
            <a:srgbClr val="F9F7F7"/>
          </a:solidFill>
        </p:spPr>
      </p:sp>
      <p:sp>
        <p:nvSpPr>
          <p:cNvPr id="9" name="Shape 6"/>
          <p:cNvSpPr/>
          <p:nvPr/>
        </p:nvSpPr>
        <p:spPr>
          <a:xfrm>
            <a:off x="745808" y="3689628"/>
            <a:ext cx="497205" cy="497205"/>
          </a:xfrm>
          <a:prstGeom prst="roundRect">
            <a:avLst>
              <a:gd name="adj" fmla="val 18388966"/>
            </a:avLst>
          </a:prstGeom>
          <a:solidFill>
            <a:srgbClr val="3E2513"/>
          </a:solidFill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91" y="3798332"/>
            <a:ext cx="223718" cy="27967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5808" y="4352568"/>
            <a:ext cx="2233255" cy="2589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Stable Model Training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45808" y="4777264"/>
            <a:ext cx="6201489" cy="5303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Resulted in significantly more stable and reliable model training, enhancing prediction accuracy.</a:t>
            </a:r>
            <a:endParaRPr lang="en-US" sz="1300" dirty="0"/>
          </a:p>
        </p:txBody>
      </p:sp>
      <p:sp>
        <p:nvSpPr>
          <p:cNvPr id="13" name="Shape 9"/>
          <p:cNvSpPr/>
          <p:nvPr/>
        </p:nvSpPr>
        <p:spPr>
          <a:xfrm>
            <a:off x="580073" y="5639038"/>
            <a:ext cx="6532959" cy="1949410"/>
          </a:xfrm>
          <a:prstGeom prst="roundRect">
            <a:avLst>
              <a:gd name="adj" fmla="val 1275"/>
            </a:avLst>
          </a:prstGeom>
          <a:solidFill>
            <a:srgbClr val="F9F7F7"/>
          </a:solidFill>
        </p:spPr>
      </p:sp>
      <p:sp>
        <p:nvSpPr>
          <p:cNvPr id="14" name="Shape 10"/>
          <p:cNvSpPr/>
          <p:nvPr/>
        </p:nvSpPr>
        <p:spPr>
          <a:xfrm>
            <a:off x="745808" y="5804773"/>
            <a:ext cx="497205" cy="497205"/>
          </a:xfrm>
          <a:prstGeom prst="roundRect">
            <a:avLst>
              <a:gd name="adj" fmla="val 18388966"/>
            </a:avLst>
          </a:prstGeom>
          <a:solidFill>
            <a:srgbClr val="3E2513"/>
          </a:solidFill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91" y="5913477"/>
            <a:ext cx="223718" cy="27967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45808" y="6467713"/>
            <a:ext cx="2705100" cy="2589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Preserved High-Value Data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745808" y="6892409"/>
            <a:ext cx="6201489" cy="5303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Valid large projects were kept separate for specialized, high-value analysis, ensuring no critical data was lost.</a:t>
            </a:r>
            <a:endParaRPr lang="en-US" sz="13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988" y="1408748"/>
            <a:ext cx="6532959" cy="6532959"/>
          </a:xfrm>
          <a:prstGeom prst="rect">
            <a:avLst/>
          </a:prstGeom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410" y="481965"/>
            <a:ext cx="7948930" cy="5473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  <a:sym typeface="+mn-ea"/>
              </a:rPr>
              <a:t>Outlier Filtering &amp; Data Cleaning</a:t>
            </a:r>
            <a:endParaRPr lang="en-US" altLang="en-US" sz="34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4300"/>
              </a:lnSpc>
              <a:buNone/>
            </a:pP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558800" y="1468755"/>
            <a:ext cx="13192125" cy="3822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Duration Filters:</a:t>
            </a:r>
            <a:endParaRPr lang="en-US" sz="3400" dirty="0">
              <a:solidFill>
                <a:srgbClr val="201B18"/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</a:endParaRPr>
          </a:p>
          <a:p>
            <a:pPr marL="285750" indent="-285750" algn="l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ApprovalDuration 0–365 days</a:t>
            </a: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CompletionDuration 0–1000 days</a:t>
            </a: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indent="0" algn="l">
              <a:lnSpc>
                <a:spcPts val="2200"/>
              </a:lnSpc>
              <a:buFont typeface="Arial" panose="020B0604020202020204" pitchFamily="34" charset="0"/>
              <a:buNone/>
            </a:pPr>
            <a:endParaRPr lang="en-US" sz="3400" dirty="0">
              <a:solidFill>
                <a:srgbClr val="201B18"/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Cost Filter:</a:t>
            </a: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IQR method for EstProjectCost outliers</a:t>
            </a: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indent="0" algn="l">
              <a:lnSpc>
                <a:spcPts val="2200"/>
              </a:lnSpc>
              <a:buFont typeface="Arial" panose="020B0604020202020204" pitchFamily="34" charset="0"/>
              <a:buNone/>
            </a:pP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Housing Units Filter:</a:t>
            </a: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Keep HousingUnits ≥ 0</a:t>
            </a: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Validation:</a:t>
            </a: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Checked valid entries for each filter separately and combined</a:t>
            </a: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Final Dataset:</a:t>
            </a:r>
            <a:r>
              <a:rPr lang="en-US" altLang="en-US" sz="1350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378,303 records ready for modeling</a:t>
            </a: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Purpose:</a:t>
            </a: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Remove outliers/incorrect entries to improve model reliability</a:t>
            </a:r>
            <a:endParaRPr lang="en-US" sz="1350" dirty="0"/>
          </a:p>
        </p:txBody>
      </p:sp>
      <p:pic>
        <p:nvPicPr>
          <p:cNvPr id="10" name="Picture 9"/>
          <p:cNvPicPr/>
          <p:nvPr/>
        </p:nvPicPr>
        <p:blipFill>
          <a:blip r:embed="rId1"/>
          <a:stretch>
            <a:fillRect/>
          </a:stretch>
        </p:blipFill>
        <p:spPr>
          <a:xfrm>
            <a:off x="6911975" y="1863090"/>
            <a:ext cx="6704330" cy="262953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6943852" y="4805807"/>
            <a:ext cx="6702552" cy="2633472"/>
          </a:xfrm>
          <a:prstGeom prst="rect">
            <a:avLst/>
          </a:prstGeom>
        </p:spPr>
      </p:pic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1300" y="0"/>
            <a:ext cx="5486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74037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50" y="1913255"/>
            <a:ext cx="13042900" cy="5581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Project Overview</a:t>
            </a:r>
            <a:endParaRPr lang="en-US" altLang="en-US" sz="17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Data Preparation &amp; Cleaning</a:t>
            </a:r>
            <a:endParaRPr lang="en-US" altLang="en-US" sz="17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Exploratory Analysis</a:t>
            </a:r>
            <a:endParaRPr lang="en-US" altLang="en-US" sz="17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Outlier Detection &amp; Transformation</a:t>
            </a:r>
            <a:endParaRPr lang="en-US" altLang="en-US" sz="17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Modeling Approaches (XGBoost, Stratified)</a:t>
            </a:r>
            <a:endParaRPr lang="en-US" altLang="en-US" sz="17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Results &amp; Insights</a:t>
            </a:r>
            <a:endParaRPr lang="en-US" altLang="en-US" sz="17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Power BI Dashboard &amp; Streamlit App</a:t>
            </a:r>
            <a:endParaRPr lang="en-US" altLang="en-US" sz="17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Conclusion &amp; Next Steps</a:t>
            </a:r>
            <a:endParaRPr lang="en-US" sz="1750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448062" cy="644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alt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Training, Prediction, and Evaluation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1360" y="1406604"/>
            <a:ext cx="2577584" cy="322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Modeling Approach: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122680" y="1924050"/>
            <a:ext cx="6342380" cy="45065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Applied four regression models on the filtered dataset to predict the logarithm of the estimated project cost (LogEstProjectCost):</a:t>
            </a:r>
            <a:endParaRPr lang="en-US" altLang="en-US" sz="16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800100" lvl="1" indent="-342900" algn="l">
              <a:lnSpc>
                <a:spcPts val="2550"/>
              </a:lnSpc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Random Forest Regressor</a:t>
            </a:r>
            <a:endParaRPr lang="en-US" altLang="en-US" sz="16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800100" lvl="1" indent="-342900" algn="l">
              <a:lnSpc>
                <a:spcPts val="2550"/>
              </a:lnSpc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XGBoost Regressor</a:t>
            </a:r>
            <a:endParaRPr lang="en-US" altLang="en-US" sz="16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800100" lvl="1" indent="-342900" algn="l">
              <a:lnSpc>
                <a:spcPts val="2550"/>
              </a:lnSpc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LightGBM Regressor</a:t>
            </a:r>
            <a:endParaRPr lang="en-US" altLang="en-US" sz="16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800100" lvl="1" indent="-342900" algn="l">
              <a:lnSpc>
                <a:spcPts val="2550"/>
              </a:lnSpc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CatBoost Regressor</a:t>
            </a:r>
            <a:endParaRPr lang="en-US" altLang="en-US" sz="16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This approach enables </a:t>
            </a:r>
            <a:r>
              <a:rPr lang="en-US" altLang="en-US" sz="1600" b="1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a fair performance comparison</a:t>
            </a:r>
            <a:r>
              <a:rPr lang="en-US" alt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across advanced gradient boosting and ensemble methods.</a:t>
            </a:r>
            <a:endParaRPr lang="en-US" altLang="en-US" sz="16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Objective: </a:t>
            </a:r>
            <a:r>
              <a:rPr lang="en-US" altLang="en-US" sz="1600" b="1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Identify the most effective model </a:t>
            </a:r>
            <a:r>
              <a:rPr lang="en-US" alt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for accurate project cost estimation.</a:t>
            </a:r>
            <a:endParaRPr lang="en-US" altLang="en-US" sz="16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550"/>
              </a:lnSpc>
              <a:buSzPct val="100000"/>
              <a:buNone/>
            </a:pPr>
            <a:endParaRPr lang="en-US" altLang="en-US" sz="16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550"/>
              </a:lnSpc>
              <a:buSzPct val="100000"/>
              <a:buNone/>
            </a:pPr>
            <a:endParaRPr lang="en-US" sz="16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835" y="1924050"/>
            <a:ext cx="6797040" cy="2738755"/>
          </a:xfrm>
          <a:prstGeom prst="rect">
            <a:avLst/>
          </a:prstGeom>
        </p:spPr>
      </p:pic>
      <p:sp>
        <p:nvSpPr>
          <p:cNvPr id="27" name="Text 2"/>
          <p:cNvSpPr/>
          <p:nvPr/>
        </p:nvSpPr>
        <p:spPr>
          <a:xfrm>
            <a:off x="7446645" y="5154295"/>
            <a:ext cx="6229350" cy="249555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742950" lvl="1" indent="-285750" algn="l">
              <a:lnSpc>
                <a:spcPts val="2550"/>
              </a:lnSpc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XGBoost</a:t>
            </a:r>
            <a:r>
              <a:rPr lang="en-US" alt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delivered the best overall performance on both log-transformed and original scales.</a:t>
            </a:r>
            <a:endParaRPr lang="en-US" altLang="en-US" sz="16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742950" lvl="1" indent="-285750" algn="l">
              <a:lnSpc>
                <a:spcPts val="2550"/>
              </a:lnSpc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LightGBM </a:t>
            </a:r>
            <a:r>
              <a:rPr lang="en-US" alt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was a close second with minimal drop in accuracy.</a:t>
            </a:r>
            <a:endParaRPr lang="en-US" altLang="en-US" sz="16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742950" lvl="1" indent="-285750" algn="l">
              <a:lnSpc>
                <a:spcPts val="2550"/>
              </a:lnSpc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Random Forest </a:t>
            </a:r>
            <a:r>
              <a:rPr lang="en-US" alt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and </a:t>
            </a:r>
            <a:r>
              <a:rPr lang="en-US" altLang="en-US" sz="1600" b="1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CatBoost </a:t>
            </a:r>
            <a:r>
              <a:rPr lang="en-US" alt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showed comparable but slightly lower performance.</a:t>
            </a:r>
            <a:endParaRPr lang="en-US" altLang="en-US" sz="16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742950" lvl="1" indent="-285750" algn="l">
              <a:lnSpc>
                <a:spcPts val="255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Performance differences are small, indicating all four are viable, but </a:t>
            </a:r>
            <a:r>
              <a:rPr lang="en-US" altLang="en-US" sz="1600" b="1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XGBoost </a:t>
            </a:r>
            <a:r>
              <a:rPr lang="en-US" alt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is optimal for this dataset.</a:t>
            </a:r>
            <a:endParaRPr lang="en-US" altLang="en-US" sz="16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448062" cy="644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alt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Training, Prediction, and Evaluation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1360" y="1406604"/>
            <a:ext cx="2577584" cy="322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indent="0" algn="l">
              <a:lnSpc>
                <a:spcPts val="2550"/>
              </a:lnSpc>
              <a:buSzPct val="100000"/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XGBoost Model – Test Results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122680" y="1924050"/>
            <a:ext cx="6342380" cy="45065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Train/Test Split: 80/20 (random_state=42)</a:t>
            </a:r>
            <a:endParaRPr lang="en-US" altLang="en-US" sz="16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Preprocessing:</a:t>
            </a:r>
            <a:endParaRPr lang="en-US" altLang="en-US" sz="16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ColumnTransformer → scale numericals with </a:t>
            </a:r>
            <a:r>
              <a:rPr lang="en-US" altLang="en-US" sz="1600" b="1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StandardScaler</a:t>
            </a:r>
            <a:r>
              <a:rPr lang="en-US" alt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, encode categoricals with </a:t>
            </a:r>
            <a:r>
              <a:rPr lang="en-US" altLang="en-US" sz="1600" b="1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OneHotEncoder</a:t>
            </a:r>
            <a:r>
              <a:rPr lang="en-US" alt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.</a:t>
            </a:r>
            <a:endParaRPr lang="en-US" altLang="en-US" sz="16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Model: XGBoost Regressor (tuned hyperparameters)</a:t>
            </a:r>
            <a:endParaRPr lang="en-US" altLang="en-US" sz="16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550"/>
              </a:lnSpc>
              <a:buSzPct val="100000"/>
              <a:buNone/>
            </a:pP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5585" y="1635760"/>
            <a:ext cx="3352165" cy="237680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580765" y="4883785"/>
            <a:ext cx="5956935" cy="3186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0" y="4067175"/>
            <a:ext cx="9511665" cy="81280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448062" cy="644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alt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Training, Prediction, and Evaluation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68655" y="1406525"/>
            <a:ext cx="2630170" cy="3219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indent="0" algn="l">
              <a:lnSpc>
                <a:spcPts val="2550"/>
              </a:lnSpc>
              <a:buSzPct val="100000"/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Stratified Modeling for Project Cost Estimation</a:t>
            </a:r>
            <a:endParaRPr lang="en-US" sz="2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sp>
        <p:nvSpPr>
          <p:cNvPr id="6" name="Text 1"/>
          <p:cNvSpPr/>
          <p:nvPr/>
        </p:nvSpPr>
        <p:spPr>
          <a:xfrm>
            <a:off x="668655" y="1923415"/>
            <a:ext cx="7561580" cy="113601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1350"/>
              </a:lnSpc>
              <a:buNone/>
            </a:pPr>
            <a:r>
              <a:rPr lang="en-US" sz="1400" b="1" dirty="0">
                <a:solidFill>
                  <a:schemeClr val="accent1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Objective</a:t>
            </a:r>
            <a:endParaRPr lang="en-US" sz="1400" dirty="0">
              <a:solidFill>
                <a:schemeClr val="accent1"/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</a:endParaRPr>
          </a:p>
          <a:p>
            <a:pPr marL="0" indent="0" algn="l">
              <a:lnSpc>
                <a:spcPts val="1350"/>
              </a:lnSpc>
              <a:buNone/>
            </a:pPr>
            <a:endParaRPr lang="en-US" sz="1400" dirty="0">
              <a:solidFill>
                <a:srgbClr val="201B18"/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</a:endParaRPr>
          </a:p>
          <a:p>
            <a:pPr marL="171450" indent="-171450" algn="l">
              <a:lnSpc>
                <a:spcPts val="14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Improve prediction accuracy by segmenting projects into Small, Medium, and Large cost groups</a:t>
            </a:r>
            <a:endParaRPr 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indent="0" algn="l">
              <a:lnSpc>
                <a:spcPts val="14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and training dedicated models for each.</a:t>
            </a:r>
            <a:endParaRPr 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sp>
        <p:nvSpPr>
          <p:cNvPr id="24" name="Shape 21"/>
          <p:cNvSpPr/>
          <p:nvPr/>
        </p:nvSpPr>
        <p:spPr>
          <a:xfrm>
            <a:off x="721360" y="3170555"/>
            <a:ext cx="6048375" cy="1125855"/>
          </a:xfrm>
          <a:prstGeom prst="roundRect">
            <a:avLst>
              <a:gd name="adj" fmla="val 6497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  <p:txBody>
          <a:bodyPr/>
          <a:p>
            <a:endParaRPr lang="en-US"/>
          </a:p>
        </p:txBody>
      </p:sp>
      <p:sp>
        <p:nvSpPr>
          <p:cNvPr id="25" name="Shape 22"/>
          <p:cNvSpPr/>
          <p:nvPr/>
        </p:nvSpPr>
        <p:spPr>
          <a:xfrm>
            <a:off x="706080" y="3170714"/>
            <a:ext cx="60960" cy="1125974"/>
          </a:xfrm>
          <a:prstGeom prst="roundRect">
            <a:avLst>
              <a:gd name="adj" fmla="val 27907"/>
            </a:avLst>
          </a:prstGeom>
          <a:solidFill>
            <a:srgbClr val="3E2513"/>
          </a:solidFill>
        </p:spPr>
      </p:sp>
      <p:sp>
        <p:nvSpPr>
          <p:cNvPr id="26" name="Text 23"/>
          <p:cNvSpPr/>
          <p:nvPr/>
        </p:nvSpPr>
        <p:spPr>
          <a:xfrm>
            <a:off x="895628" y="3299301"/>
            <a:ext cx="1794867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Why Stratified Modeling?</a:t>
            </a:r>
            <a:endParaRPr lang="en-US" sz="1200" dirty="0">
              <a:solidFill>
                <a:srgbClr val="504C49"/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806450" y="3544570"/>
            <a:ext cx="4233545" cy="71882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171450" indent="-171450" algn="l">
              <a:lnSpc>
                <a:spcPts val="14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Different cost ranges show distinct patterns and feature impacts.</a:t>
            </a:r>
            <a:endParaRPr lang="en-US" sz="11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171450" indent="-171450" algn="l">
              <a:lnSpc>
                <a:spcPts val="14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Helps avoid a one-size-fits-all model which may be skewed by large-cost outliers.</a:t>
            </a:r>
            <a:endParaRPr lang="en-US" sz="11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171450" indent="-171450" algn="l">
              <a:lnSpc>
                <a:spcPts val="14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Significantly improves prediction accuracy when grouping is accurate.</a:t>
            </a:r>
            <a:endParaRPr lang="en-US" sz="11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sp>
        <p:nvSpPr>
          <p:cNvPr id="20" name="Shape 21"/>
          <p:cNvSpPr/>
          <p:nvPr/>
        </p:nvSpPr>
        <p:spPr>
          <a:xfrm>
            <a:off x="715010" y="4444365"/>
            <a:ext cx="6152515" cy="1125855"/>
          </a:xfrm>
          <a:prstGeom prst="roundRect">
            <a:avLst>
              <a:gd name="adj" fmla="val 6497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  <p:txBody>
          <a:bodyPr/>
          <a:p>
            <a:endParaRPr lang="en-US"/>
          </a:p>
        </p:txBody>
      </p:sp>
      <p:sp>
        <p:nvSpPr>
          <p:cNvPr id="21" name="Shape 22"/>
          <p:cNvSpPr/>
          <p:nvPr/>
        </p:nvSpPr>
        <p:spPr>
          <a:xfrm>
            <a:off x="699730" y="4444524"/>
            <a:ext cx="60960" cy="1125974"/>
          </a:xfrm>
          <a:prstGeom prst="roundRect">
            <a:avLst>
              <a:gd name="adj" fmla="val 27907"/>
            </a:avLst>
          </a:prstGeom>
          <a:solidFill>
            <a:srgbClr val="3E2513"/>
          </a:solidFill>
        </p:spPr>
      </p:sp>
      <p:sp>
        <p:nvSpPr>
          <p:cNvPr id="22" name="Text 23"/>
          <p:cNvSpPr/>
          <p:nvPr/>
        </p:nvSpPr>
        <p:spPr>
          <a:xfrm>
            <a:off x="889278" y="4573111"/>
            <a:ext cx="1794867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1350"/>
              </a:lnSpc>
              <a:buNone/>
            </a:pPr>
            <a:r>
              <a:rPr lang="en-US" altLang="en-US" sz="1200" dirty="0">
                <a:solidFill>
                  <a:srgbClr val="FF0000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Challenge</a:t>
            </a:r>
            <a:r>
              <a:rPr lang="en-US" altLang="en-US" sz="1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: Generalization on New (Unknown) Data</a:t>
            </a:r>
            <a:endParaRPr lang="en-US" sz="1200" dirty="0">
              <a:solidFill>
                <a:srgbClr val="504C49"/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</a:endParaRPr>
          </a:p>
        </p:txBody>
      </p:sp>
      <p:sp>
        <p:nvSpPr>
          <p:cNvPr id="23" name="Text 24"/>
          <p:cNvSpPr/>
          <p:nvPr/>
        </p:nvSpPr>
        <p:spPr>
          <a:xfrm>
            <a:off x="800100" y="4818380"/>
            <a:ext cx="4233545" cy="71882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171450" indent="-171450" algn="l">
              <a:lnSpc>
                <a:spcPts val="14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1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During inference, project grouping must be predicted first by predicting the</a:t>
            </a:r>
            <a:endParaRPr lang="en-US" altLang="en-US" sz="11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indent="0" algn="l">
              <a:lnSpc>
                <a:spcPts val="14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en-US" sz="11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cost from XGBRegressor</a:t>
            </a:r>
            <a:endParaRPr lang="en-US" altLang="en-US" sz="11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171450" indent="-171450" algn="l">
              <a:lnSpc>
                <a:spcPts val="14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1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If group prediction is incorrect → cost estimation from the wrong model → high error.</a:t>
            </a:r>
            <a:endParaRPr lang="en-US" sz="11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sp>
        <p:nvSpPr>
          <p:cNvPr id="40" name="Shape 21"/>
          <p:cNvSpPr/>
          <p:nvPr/>
        </p:nvSpPr>
        <p:spPr>
          <a:xfrm>
            <a:off x="688340" y="5733415"/>
            <a:ext cx="6144895" cy="1125855"/>
          </a:xfrm>
          <a:prstGeom prst="roundRect">
            <a:avLst>
              <a:gd name="adj" fmla="val 6497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  <p:txBody>
          <a:bodyPr/>
          <a:p>
            <a:endParaRPr lang="en-US"/>
          </a:p>
        </p:txBody>
      </p:sp>
      <p:sp>
        <p:nvSpPr>
          <p:cNvPr id="41" name="Shape 22"/>
          <p:cNvSpPr/>
          <p:nvPr/>
        </p:nvSpPr>
        <p:spPr>
          <a:xfrm>
            <a:off x="673060" y="5733574"/>
            <a:ext cx="60960" cy="1125974"/>
          </a:xfrm>
          <a:prstGeom prst="roundRect">
            <a:avLst>
              <a:gd name="adj" fmla="val 27907"/>
            </a:avLst>
          </a:prstGeom>
          <a:solidFill>
            <a:srgbClr val="3E2513"/>
          </a:solidFill>
        </p:spPr>
      </p:sp>
      <p:sp>
        <p:nvSpPr>
          <p:cNvPr id="42" name="Text 23"/>
          <p:cNvSpPr/>
          <p:nvPr/>
        </p:nvSpPr>
        <p:spPr>
          <a:xfrm>
            <a:off x="862608" y="5862161"/>
            <a:ext cx="1794867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Takeaway</a:t>
            </a:r>
            <a:endParaRPr lang="en-US" sz="1200" dirty="0">
              <a:solidFill>
                <a:srgbClr val="504C49"/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</a:endParaRPr>
          </a:p>
        </p:txBody>
      </p:sp>
      <p:sp>
        <p:nvSpPr>
          <p:cNvPr id="43" name="Text 24"/>
          <p:cNvSpPr/>
          <p:nvPr/>
        </p:nvSpPr>
        <p:spPr>
          <a:xfrm>
            <a:off x="773430" y="6107430"/>
            <a:ext cx="4233545" cy="71882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171450" indent="-171450" algn="l">
              <a:lnSpc>
                <a:spcPts val="14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Stratified models improve performance within known categories,</a:t>
            </a:r>
            <a:endParaRPr lang="en-US" altLang="en-US" sz="12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171450" indent="-171450" algn="l">
              <a:lnSpc>
                <a:spcPts val="14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but their success heavily depends on accurate initial grouping.</a:t>
            </a:r>
            <a:endParaRPr lang="en-US" altLang="en-US" sz="12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171450" indent="-171450" algn="l">
              <a:lnSpc>
                <a:spcPts val="14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Robust group classification is critical for deployment!</a:t>
            </a:r>
            <a:endParaRPr lang="en-US" altLang="en-US" sz="12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graphicFrame>
        <p:nvGraphicFramePr>
          <p:cNvPr id="51" name="Table 50"/>
          <p:cNvGraphicFramePr/>
          <p:nvPr>
            <p:custDataLst>
              <p:tags r:id="rId1"/>
            </p:custDataLst>
          </p:nvPr>
        </p:nvGraphicFramePr>
        <p:xfrm>
          <a:off x="9267825" y="1998345"/>
          <a:ext cx="3413760" cy="1374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/>
                <a:gridCol w="1706880"/>
              </a:tblGrid>
              <a:tr h="274955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000" b="0" dirty="0">
                          <a:solidFill>
                            <a:schemeClr val="tx1"/>
                          </a:solidFill>
                          <a:latin typeface="Source Serif 4" panose="02040603050405020204" pitchFamily="34" charset="0"/>
                          <a:ea typeface="Source Serif 4" panose="02040603050405020204" pitchFamily="34" charset="-122"/>
                          <a:cs typeface="Source Serif 4" panose="02040603050405020204" pitchFamily="34" charset="-120"/>
                        </a:rPr>
                        <a:t> Stratification Criteria</a:t>
                      </a:r>
                      <a:endParaRPr lang="en-US" altLang="en-US" sz="1000" b="0" dirty="0">
                        <a:solidFill>
                          <a:schemeClr val="tx1"/>
                        </a:solidFill>
                        <a:latin typeface="Source Serif 4" panose="02040603050405020204" pitchFamily="34" charset="0"/>
                        <a:ea typeface="Source Serif 4" panose="02040603050405020204" pitchFamily="34" charset="-122"/>
                        <a:cs typeface="Source Serif 4" panose="02040603050405020204" pitchFamily="34" charset="-120"/>
                      </a:endParaRPr>
                    </a:p>
                  </a:txBody>
                  <a:tcPr marL="0" marR="0" marT="0" marB="0" anchor="ctr" anchorCtr="0"/>
                </a:tc>
                <a:tc hMerge="1">
                  <a:tcPr marL="0" marR="0" marT="0" marB="0" anchor="ctr" anchorCtr="0"/>
                </a:tc>
              </a:tr>
              <a:tr h="274955">
                <a:tc>
                  <a:txBody>
                    <a:bodyPr/>
                    <a:p>
                      <a:pPr algn="ctr"/>
                      <a:r>
                        <a:rPr lang="en-US" altLang="en-US" sz="1000" b="0" dirty="0">
                          <a:solidFill>
                            <a:schemeClr val="tx1"/>
                          </a:solidFill>
                          <a:latin typeface="Source Serif 4" panose="02040603050405020204" pitchFamily="34" charset="0"/>
                          <a:ea typeface="Source Serif 4" panose="02040603050405020204" pitchFamily="34" charset="-122"/>
                          <a:cs typeface="Source Serif 4" panose="02040603050405020204" pitchFamily="34" charset="-120"/>
                        </a:rPr>
                        <a:t>Group</a:t>
                      </a:r>
                      <a:endParaRPr lang="en-US" altLang="en-US" sz="1000" b="0" dirty="0">
                        <a:solidFill>
                          <a:schemeClr val="tx1"/>
                        </a:solidFill>
                        <a:latin typeface="Source Serif 4" panose="02040603050405020204" pitchFamily="34" charset="0"/>
                        <a:ea typeface="Source Serif 4" panose="02040603050405020204" pitchFamily="34" charset="-122"/>
                        <a:cs typeface="Source Serif 4" panose="02040603050405020204" pitchFamily="34" charset="-12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en-US" sz="1000" b="0" dirty="0">
                          <a:solidFill>
                            <a:schemeClr val="tx1"/>
                          </a:solidFill>
                          <a:latin typeface="Source Serif 4" panose="02040603050405020204" pitchFamily="34" charset="0"/>
                          <a:ea typeface="Source Serif 4" panose="02040603050405020204" pitchFamily="34" charset="-122"/>
                          <a:cs typeface="Source Serif 4" panose="02040603050405020204" pitchFamily="34" charset="-120"/>
                        </a:rPr>
                        <a:t>Cost Range</a:t>
                      </a:r>
                      <a:endParaRPr lang="en-US" altLang="en-US" sz="1000" b="0" dirty="0">
                        <a:solidFill>
                          <a:schemeClr val="tx1"/>
                        </a:solidFill>
                        <a:latin typeface="Source Serif 4" panose="02040603050405020204" pitchFamily="34" charset="0"/>
                        <a:ea typeface="Source Serif 4" panose="02040603050405020204" pitchFamily="34" charset="-122"/>
                        <a:cs typeface="Source Serif 4" panose="02040603050405020204" pitchFamily="34" charset="-120"/>
                      </a:endParaRPr>
                    </a:p>
                  </a:txBody>
                  <a:tcPr marL="0" marR="0" marT="0" marB="0" anchor="ctr" anchorCtr="0"/>
                </a:tc>
              </a:tr>
              <a:tr h="274955">
                <a:tc>
                  <a:txBody>
                    <a:bodyPr/>
                    <a:p>
                      <a:pPr algn="ctr"/>
                      <a:r>
                        <a:rPr lang="en-US" altLang="en-US" sz="1000" dirty="0">
                          <a:solidFill>
                            <a:srgbClr val="504C49"/>
                          </a:solidFill>
                          <a:latin typeface="Source Serif 4" panose="02040603050405020204" pitchFamily="34" charset="0"/>
                          <a:ea typeface="Source Serif 4" panose="02040603050405020204" pitchFamily="34" charset="-122"/>
                          <a:cs typeface="Source Serif 4" panose="02040603050405020204" pitchFamily="34" charset="-120"/>
                        </a:rPr>
                        <a:t>Small</a:t>
                      </a:r>
                      <a:endParaRPr lang="en-US" altLang="en-US" sz="1000" dirty="0">
                        <a:solidFill>
                          <a:srgbClr val="504C49"/>
                        </a:solidFill>
                        <a:latin typeface="Source Serif 4" panose="02040603050405020204" pitchFamily="34" charset="0"/>
                        <a:ea typeface="Source Serif 4" panose="02040603050405020204" pitchFamily="34" charset="-122"/>
                        <a:cs typeface="Source Serif 4" panose="02040603050405020204" pitchFamily="34" charset="-12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en-US" sz="1000" dirty="0">
                          <a:solidFill>
                            <a:srgbClr val="504C49"/>
                          </a:solidFill>
                          <a:latin typeface="Source Serif 4" panose="02040603050405020204" pitchFamily="34" charset="0"/>
                          <a:ea typeface="Source Serif 4" panose="02040603050405020204" pitchFamily="34" charset="-122"/>
                          <a:cs typeface="Source Serif 4" panose="02040603050405020204" pitchFamily="34" charset="-120"/>
                        </a:rPr>
                        <a:t>Cost &lt; $14,000</a:t>
                      </a:r>
                      <a:endParaRPr lang="en-US" altLang="en-US" sz="1000" dirty="0">
                        <a:solidFill>
                          <a:srgbClr val="504C49"/>
                        </a:solidFill>
                        <a:latin typeface="Source Serif 4" panose="02040603050405020204" pitchFamily="34" charset="0"/>
                        <a:ea typeface="Source Serif 4" panose="02040603050405020204" pitchFamily="34" charset="-122"/>
                        <a:cs typeface="Source Serif 4" panose="02040603050405020204" pitchFamily="34" charset="-120"/>
                      </a:endParaRPr>
                    </a:p>
                  </a:txBody>
                  <a:tcPr marL="0" marR="0" marT="0" marB="0" anchor="ctr" anchorCtr="0"/>
                </a:tc>
              </a:tr>
              <a:tr h="274955">
                <a:tc>
                  <a:txBody>
                    <a:bodyPr/>
                    <a:p>
                      <a:pPr algn="ctr"/>
                      <a:r>
                        <a:rPr lang="en-US" altLang="en-US" sz="1000" dirty="0">
                          <a:solidFill>
                            <a:srgbClr val="504C49"/>
                          </a:solidFill>
                          <a:latin typeface="Source Serif 4" panose="02040603050405020204" pitchFamily="34" charset="0"/>
                          <a:ea typeface="Source Serif 4" panose="02040603050405020204" pitchFamily="34" charset="-122"/>
                          <a:cs typeface="Source Serif 4" panose="02040603050405020204" pitchFamily="34" charset="-120"/>
                        </a:rPr>
                        <a:t>Medium</a:t>
                      </a:r>
                      <a:endParaRPr lang="en-US" altLang="en-US" sz="1000" dirty="0">
                        <a:solidFill>
                          <a:srgbClr val="504C49"/>
                        </a:solidFill>
                        <a:latin typeface="Source Serif 4" panose="02040603050405020204" pitchFamily="34" charset="0"/>
                        <a:ea typeface="Source Serif 4" panose="02040603050405020204" pitchFamily="34" charset="-122"/>
                        <a:cs typeface="Source Serif 4" panose="02040603050405020204" pitchFamily="34" charset="-12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en-US" sz="1000" dirty="0">
                          <a:solidFill>
                            <a:srgbClr val="504C49"/>
                          </a:solidFill>
                          <a:latin typeface="Source Serif 4" panose="02040603050405020204" pitchFamily="34" charset="0"/>
                          <a:ea typeface="Source Serif 4" panose="02040603050405020204" pitchFamily="34" charset="-122"/>
                          <a:cs typeface="Source Serif 4" panose="02040603050405020204" pitchFamily="34" charset="-120"/>
                        </a:rPr>
                        <a:t>$14,000 ≤ Cost ≤ $170,000</a:t>
                      </a:r>
                      <a:endParaRPr lang="en-US" altLang="en-US" sz="1000" dirty="0">
                        <a:solidFill>
                          <a:srgbClr val="504C49"/>
                        </a:solidFill>
                        <a:latin typeface="Source Serif 4" panose="02040603050405020204" pitchFamily="34" charset="0"/>
                        <a:ea typeface="Source Serif 4" panose="02040603050405020204" pitchFamily="34" charset="-122"/>
                        <a:cs typeface="Source Serif 4" panose="02040603050405020204" pitchFamily="34" charset="-120"/>
                      </a:endParaRPr>
                    </a:p>
                  </a:txBody>
                  <a:tcPr marL="0" marR="0" marT="0" marB="0" anchor="ctr" anchorCtr="0"/>
                </a:tc>
              </a:tr>
              <a:tr h="274955">
                <a:tc>
                  <a:txBody>
                    <a:bodyPr/>
                    <a:p>
                      <a:pPr algn="ctr"/>
                      <a:r>
                        <a:rPr lang="en-US" altLang="en-US" sz="1000" dirty="0">
                          <a:solidFill>
                            <a:srgbClr val="504C49"/>
                          </a:solidFill>
                          <a:latin typeface="Source Serif 4" panose="02040603050405020204" pitchFamily="34" charset="0"/>
                          <a:ea typeface="Source Serif 4" panose="02040603050405020204" pitchFamily="34" charset="-122"/>
                          <a:cs typeface="Source Serif 4" panose="02040603050405020204" pitchFamily="34" charset="-120"/>
                        </a:rPr>
                        <a:t>Large</a:t>
                      </a:r>
                      <a:endParaRPr lang="en-US" altLang="en-US" sz="1000" dirty="0">
                        <a:solidFill>
                          <a:srgbClr val="504C49"/>
                        </a:solidFill>
                        <a:latin typeface="Source Serif 4" panose="02040603050405020204" pitchFamily="34" charset="0"/>
                        <a:ea typeface="Source Serif 4" panose="02040603050405020204" pitchFamily="34" charset="-122"/>
                        <a:cs typeface="Source Serif 4" panose="02040603050405020204" pitchFamily="34" charset="-12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defTabSz="914400" fontAlgn="auto">
                        <a:lnSpc>
                          <a:spcPts val="1400"/>
                        </a:lnSpc>
                        <a:buClrTx/>
                        <a:buSzTx/>
                      </a:pPr>
                      <a:r>
                        <a:rPr lang="en-US" altLang="en-US" sz="1000" dirty="0">
                          <a:solidFill>
                            <a:srgbClr val="504C49"/>
                          </a:solidFill>
                          <a:latin typeface="Source Serif 4" panose="02040603050405020204" pitchFamily="34" charset="0"/>
                          <a:ea typeface="Source Serif 4" panose="02040603050405020204" pitchFamily="34" charset="-122"/>
                          <a:cs typeface="Source Serif 4" panose="02040603050405020204" pitchFamily="34" charset="-120"/>
                        </a:rPr>
                        <a:t>Cost &gt; $170,000</a:t>
                      </a:r>
                      <a:endParaRPr lang="en-US" altLang="en-US" sz="1000" dirty="0">
                        <a:solidFill>
                          <a:srgbClr val="504C49"/>
                        </a:solidFill>
                        <a:latin typeface="Source Serif 4" panose="02040603050405020204" pitchFamily="34" charset="0"/>
                        <a:ea typeface="Source Serif 4" panose="02040603050405020204" pitchFamily="34" charset="-122"/>
                        <a:cs typeface="Source Serif 4" panose="02040603050405020204" pitchFamily="34" charset="-120"/>
                      </a:endParaRPr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  <p:pic>
        <p:nvPicPr>
          <p:cNvPr id="57" name="Picture 56"/>
          <p:cNvPicPr/>
          <p:nvPr/>
        </p:nvPicPr>
        <p:blipFill>
          <a:blip r:embed="rId2"/>
          <a:stretch>
            <a:fillRect/>
          </a:stretch>
        </p:blipFill>
        <p:spPr>
          <a:xfrm>
            <a:off x="8740140" y="4573270"/>
            <a:ext cx="5158740" cy="278066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555" y="3544570"/>
            <a:ext cx="2146300" cy="933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125" y="540980"/>
            <a:ext cx="664952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Streamlit Application</a:t>
            </a:r>
            <a:endParaRPr lang="en-US" sz="445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/>
          <a:srcRect l="-677" t="13137"/>
          <a:stretch>
            <a:fillRect/>
          </a:stretch>
        </p:blipFill>
        <p:spPr>
          <a:xfrm>
            <a:off x="807085" y="1740535"/>
            <a:ext cx="12274550" cy="5300345"/>
          </a:xfrm>
          <a:prstGeom prst="rect">
            <a:avLst/>
          </a:prstGeom>
        </p:spPr>
      </p:pic>
      <p:sp>
        <p:nvSpPr>
          <p:cNvPr id="22" name="Text Box 21"/>
          <p:cNvSpPr txBox="1"/>
          <p:nvPr/>
        </p:nvSpPr>
        <p:spPr>
          <a:xfrm>
            <a:off x="807720" y="7205980"/>
            <a:ext cx="5653405" cy="654050"/>
          </a:xfrm>
          <a:prstGeom prst="rect">
            <a:avLst/>
          </a:prstGeom>
        </p:spPr>
        <p:txBody>
          <a:bodyPr>
            <a:noAutofit/>
          </a:bodyPr>
          <a:p>
            <a:pPr marL="685800" indent="0" algn="l" defTabSz="266700">
              <a:spcBef>
                <a:spcPts val="500"/>
              </a:spcBef>
              <a:spcAft>
                <a:spcPts val="500"/>
              </a:spcAft>
              <a:buNone/>
              <a:tabLst>
                <a:tab pos="457200" algn="l"/>
              </a:tabLst>
            </a:pPr>
            <a:r>
              <a:rPr lang="en-US" altLang="zh-CN" sz="1600">
                <a:solidFill>
                  <a:schemeClr val="tx1"/>
                </a:solidFill>
                <a:latin typeface="Calibri" panose="020F0502020204030204"/>
                <a:ea typeface="等线"/>
              </a:rPr>
              <a:t>Link to access:</a:t>
            </a:r>
            <a:r>
              <a:rPr lang="en-US" altLang="zh-CN" sz="1600" u="sng">
                <a:solidFill>
                  <a:srgbClr val="0000FF"/>
                </a:solidFill>
                <a:latin typeface="Calibri" panose="020F0502020204030204"/>
                <a:ea typeface="等线"/>
              </a:rPr>
              <a:t> </a:t>
            </a:r>
            <a:endParaRPr lang="en-US" altLang="zh-CN" sz="1600" u="sng">
              <a:solidFill>
                <a:srgbClr val="0000FF"/>
              </a:solidFill>
              <a:latin typeface="Calibri" panose="020F0502020204030204"/>
              <a:ea typeface="等线"/>
            </a:endParaRPr>
          </a:p>
          <a:p>
            <a:pPr marL="685800" indent="0" algn="l" defTabSz="266700">
              <a:spcBef>
                <a:spcPts val="500"/>
              </a:spcBef>
              <a:spcAft>
                <a:spcPts val="500"/>
              </a:spcAft>
              <a:buNone/>
              <a:tabLst>
                <a:tab pos="457200" algn="l"/>
              </a:tabLst>
            </a:pPr>
            <a:r>
              <a:rPr lang="en-US" altLang="en-US" sz="1600" u="sng">
                <a:solidFill>
                  <a:srgbClr val="0000FF"/>
                </a:solidFill>
                <a:latin typeface="Calibri" panose="020F0502020204030204"/>
                <a:ea typeface="等线"/>
                <a:hlinkClick r:id="rId2"/>
              </a:rPr>
              <a:t>https://city-of-calgary-construction-cost.onrender.com/</a:t>
            </a:r>
            <a:endParaRPr lang="en-US" altLang="en-US" sz="1600" u="sng">
              <a:solidFill>
                <a:srgbClr val="0000FF"/>
              </a:solidFill>
              <a:latin typeface="Calibri" panose="020F0502020204030204"/>
              <a:ea typeface="等线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125" y="540980"/>
            <a:ext cx="664952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Streamlit Application</a:t>
            </a:r>
            <a:endParaRPr lang="en-US" sz="4450" dirty="0"/>
          </a:p>
        </p:txBody>
      </p:sp>
      <p:sp>
        <p:nvSpPr>
          <p:cNvPr id="22" name="Text Box 21"/>
          <p:cNvSpPr txBox="1"/>
          <p:nvPr/>
        </p:nvSpPr>
        <p:spPr>
          <a:xfrm>
            <a:off x="807720" y="7205980"/>
            <a:ext cx="5653405" cy="654050"/>
          </a:xfrm>
          <a:prstGeom prst="rect">
            <a:avLst/>
          </a:prstGeom>
        </p:spPr>
        <p:txBody>
          <a:bodyPr>
            <a:noAutofit/>
          </a:bodyPr>
          <a:p>
            <a:pPr marL="685800" indent="0" algn="l" defTabSz="266700">
              <a:spcBef>
                <a:spcPts val="500"/>
              </a:spcBef>
              <a:spcAft>
                <a:spcPts val="500"/>
              </a:spcAft>
              <a:buNone/>
              <a:tabLst>
                <a:tab pos="457200" algn="l"/>
              </a:tabLst>
            </a:pPr>
            <a:r>
              <a:rPr lang="en-US" altLang="zh-CN" sz="1600">
                <a:solidFill>
                  <a:schemeClr val="tx1"/>
                </a:solidFill>
                <a:latin typeface="Calibri" panose="020F0502020204030204"/>
                <a:ea typeface="等线"/>
              </a:rPr>
              <a:t>Link to access:</a:t>
            </a:r>
            <a:r>
              <a:rPr lang="en-US" altLang="zh-CN" sz="1600" u="sng">
                <a:solidFill>
                  <a:srgbClr val="0000FF"/>
                </a:solidFill>
                <a:latin typeface="Calibri" panose="020F0502020204030204"/>
                <a:ea typeface="等线"/>
              </a:rPr>
              <a:t> </a:t>
            </a:r>
            <a:endParaRPr lang="en-US" altLang="zh-CN" sz="1600" u="sng">
              <a:solidFill>
                <a:srgbClr val="0000FF"/>
              </a:solidFill>
              <a:latin typeface="Calibri" panose="020F0502020204030204"/>
              <a:ea typeface="等线"/>
            </a:endParaRPr>
          </a:p>
          <a:p>
            <a:pPr marL="685800" indent="0" algn="l" defTabSz="266700">
              <a:spcBef>
                <a:spcPts val="500"/>
              </a:spcBef>
              <a:spcAft>
                <a:spcPts val="500"/>
              </a:spcAft>
              <a:buNone/>
              <a:tabLst>
                <a:tab pos="457200" algn="l"/>
              </a:tabLst>
            </a:pPr>
            <a:r>
              <a:rPr lang="en-US" altLang="en-US" sz="1600" u="sng">
                <a:solidFill>
                  <a:srgbClr val="0000FF"/>
                </a:solidFill>
                <a:latin typeface="Calibri" panose="020F0502020204030204"/>
                <a:ea typeface="等线"/>
                <a:hlinkClick r:id="rId1"/>
              </a:rPr>
              <a:t>https://city-of-calgary-construction-cost.onrender.com/</a:t>
            </a:r>
            <a:endParaRPr lang="en-US" altLang="en-US" sz="1600" u="sng">
              <a:solidFill>
                <a:srgbClr val="0000FF"/>
              </a:solidFill>
              <a:latin typeface="Calibri" panose="020F0502020204030204"/>
              <a:ea typeface="等线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rcRect l="469" t="5765"/>
          <a:stretch>
            <a:fillRect/>
          </a:stretch>
        </p:blipFill>
        <p:spPr>
          <a:xfrm>
            <a:off x="1214120" y="1280795"/>
            <a:ext cx="12197080" cy="5836285"/>
          </a:xfrm>
          <a:prstGeom prst="rect">
            <a:avLst/>
          </a:prstGeom>
        </p:spPr>
      </p:pic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125" y="540980"/>
            <a:ext cx="664952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PowerBI Visualization</a:t>
            </a:r>
            <a:endParaRPr lang="en-US" sz="4450" dirty="0"/>
          </a:p>
        </p:txBody>
      </p:sp>
      <p:pic>
        <p:nvPicPr>
          <p:cNvPr id="3" name="Picture 2" descr="powerbi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360" y="1885315"/>
            <a:ext cx="11518900" cy="55403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1360" y="1406604"/>
            <a:ext cx="2577584" cy="32218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indent="0" algn="l">
              <a:lnSpc>
                <a:spcPts val="2550"/>
              </a:lnSpc>
              <a:buSzPct val="100000"/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Overview Page</a:t>
            </a:r>
            <a:endParaRPr lang="en-US" sz="2000" dirty="0"/>
          </a:p>
        </p:txBody>
      </p:sp>
      <p:sp>
        <p:nvSpPr>
          <p:cNvPr id="7" name="Text Box 6"/>
          <p:cNvSpPr txBox="1"/>
          <p:nvPr/>
        </p:nvSpPr>
        <p:spPr>
          <a:xfrm>
            <a:off x="807720" y="7517765"/>
            <a:ext cx="5323205" cy="654050"/>
          </a:xfrm>
          <a:prstGeom prst="rect">
            <a:avLst/>
          </a:prstGeom>
        </p:spPr>
        <p:txBody>
          <a:bodyPr>
            <a:noAutofit/>
          </a:bodyPr>
          <a:p>
            <a:pPr marL="685800" indent="0" algn="l" defTabSz="266700">
              <a:spcBef>
                <a:spcPts val="500"/>
              </a:spcBef>
              <a:spcAft>
                <a:spcPts val="500"/>
              </a:spcAft>
              <a:buNone/>
              <a:tabLst>
                <a:tab pos="457200" algn="l"/>
              </a:tabLst>
            </a:pPr>
            <a:r>
              <a:rPr lang="en-US" altLang="zh-CN" sz="1600">
                <a:solidFill>
                  <a:schemeClr val="tx1"/>
                </a:solidFill>
                <a:latin typeface="Calibri" panose="020F0502020204030204"/>
                <a:ea typeface="等线"/>
              </a:rPr>
              <a:t>Link to access:</a:t>
            </a:r>
            <a:r>
              <a:rPr lang="en-US" altLang="zh-CN" sz="1600" u="sng">
                <a:solidFill>
                  <a:srgbClr val="0000FF"/>
                </a:solidFill>
                <a:latin typeface="Calibri" panose="020F0502020204030204"/>
                <a:ea typeface="等线"/>
              </a:rPr>
              <a:t> </a:t>
            </a:r>
            <a:r>
              <a:rPr lang="en-US" altLang="zh-CN" sz="1600" u="sng">
                <a:solidFill>
                  <a:srgbClr val="0000FF"/>
                </a:solidFill>
                <a:latin typeface="Calibri" panose="020F0502020204030204"/>
                <a:ea typeface="等线"/>
                <a:hlinkClick r:id="rId2"/>
              </a:rPr>
              <a:t>https://mavenshowcase.com/project/41217</a:t>
            </a:r>
            <a:endParaRPr lang="en-US" altLang="zh-CN" sz="1600" u="sng">
              <a:solidFill>
                <a:srgbClr val="0000FF"/>
              </a:solidFill>
              <a:latin typeface="Calibri" panose="020F0502020204030204"/>
              <a:ea typeface="等线"/>
              <a:hlinkClick r:id="rId2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125" y="540980"/>
            <a:ext cx="664952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PowerBI Visualization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21360" y="1406604"/>
            <a:ext cx="2577584" cy="32218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indent="0" algn="l">
              <a:lnSpc>
                <a:spcPts val="2550"/>
              </a:lnSpc>
              <a:buSzPct val="100000"/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Community Insight Page</a:t>
            </a:r>
            <a:endParaRPr lang="en-US" sz="2000" dirty="0"/>
          </a:p>
        </p:txBody>
      </p:sp>
      <p:sp>
        <p:nvSpPr>
          <p:cNvPr id="7" name="Text Box 6"/>
          <p:cNvSpPr txBox="1"/>
          <p:nvPr/>
        </p:nvSpPr>
        <p:spPr>
          <a:xfrm>
            <a:off x="807720" y="7517765"/>
            <a:ext cx="5323205" cy="654050"/>
          </a:xfrm>
          <a:prstGeom prst="rect">
            <a:avLst/>
          </a:prstGeom>
        </p:spPr>
        <p:txBody>
          <a:bodyPr>
            <a:noAutofit/>
          </a:bodyPr>
          <a:p>
            <a:pPr marL="685800" indent="0" algn="l" defTabSz="266700">
              <a:spcBef>
                <a:spcPts val="500"/>
              </a:spcBef>
              <a:spcAft>
                <a:spcPts val="500"/>
              </a:spcAft>
              <a:buNone/>
              <a:tabLst>
                <a:tab pos="457200" algn="l"/>
              </a:tabLst>
            </a:pPr>
            <a:r>
              <a:rPr lang="en-US" altLang="zh-CN" sz="1600">
                <a:solidFill>
                  <a:schemeClr val="tx1"/>
                </a:solidFill>
                <a:latin typeface="Calibri" panose="020F0502020204030204"/>
                <a:ea typeface="等线"/>
              </a:rPr>
              <a:t>Link to access:</a:t>
            </a:r>
            <a:r>
              <a:rPr lang="en-US" altLang="zh-CN" sz="1600" u="sng">
                <a:solidFill>
                  <a:srgbClr val="0000FF"/>
                </a:solidFill>
                <a:latin typeface="Calibri" panose="020F0502020204030204"/>
                <a:ea typeface="等线"/>
              </a:rPr>
              <a:t> </a:t>
            </a:r>
            <a:r>
              <a:rPr lang="en-US" altLang="zh-CN" sz="1600" u="sng">
                <a:solidFill>
                  <a:srgbClr val="0000FF"/>
                </a:solidFill>
                <a:latin typeface="Calibri" panose="020F0502020204030204"/>
                <a:ea typeface="等线"/>
                <a:hlinkClick r:id="rId1"/>
              </a:rPr>
              <a:t>https://mavenshowcase.com/project/41217</a:t>
            </a:r>
            <a:endParaRPr lang="en-US" altLang="zh-CN" sz="1600" u="sng">
              <a:solidFill>
                <a:srgbClr val="0000FF"/>
              </a:solidFill>
              <a:latin typeface="Calibri" panose="020F0502020204030204"/>
              <a:ea typeface="等线"/>
              <a:hlinkClick r:id="rId1"/>
            </a:endParaRPr>
          </a:p>
        </p:txBody>
      </p:sp>
      <p:pic>
        <p:nvPicPr>
          <p:cNvPr id="4" name="Picture 3" descr="powerbi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063115"/>
            <a:ext cx="11521440" cy="52062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125" y="540980"/>
            <a:ext cx="664952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PowerBI Visualization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21360" y="1406604"/>
            <a:ext cx="2577584" cy="32218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indent="0" algn="l">
              <a:lnSpc>
                <a:spcPts val="2550"/>
              </a:lnSpc>
              <a:buSzPct val="100000"/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Prediction Insight Page</a:t>
            </a:r>
            <a:endParaRPr lang="en-US" sz="2000" dirty="0"/>
          </a:p>
        </p:txBody>
      </p:sp>
      <p:sp>
        <p:nvSpPr>
          <p:cNvPr id="7" name="Text Box 6"/>
          <p:cNvSpPr txBox="1"/>
          <p:nvPr/>
        </p:nvSpPr>
        <p:spPr>
          <a:xfrm>
            <a:off x="807720" y="7517765"/>
            <a:ext cx="5323205" cy="654050"/>
          </a:xfrm>
          <a:prstGeom prst="rect">
            <a:avLst/>
          </a:prstGeom>
        </p:spPr>
        <p:txBody>
          <a:bodyPr>
            <a:noAutofit/>
          </a:bodyPr>
          <a:p>
            <a:pPr marL="685800" indent="0" algn="l" defTabSz="266700">
              <a:spcBef>
                <a:spcPts val="500"/>
              </a:spcBef>
              <a:spcAft>
                <a:spcPts val="500"/>
              </a:spcAft>
              <a:buNone/>
              <a:tabLst>
                <a:tab pos="457200" algn="l"/>
              </a:tabLst>
            </a:pPr>
            <a:r>
              <a:rPr lang="en-US" altLang="zh-CN" sz="1600">
                <a:solidFill>
                  <a:schemeClr val="tx1"/>
                </a:solidFill>
                <a:latin typeface="Calibri" panose="020F0502020204030204"/>
                <a:ea typeface="等线"/>
              </a:rPr>
              <a:t>Link to access:</a:t>
            </a:r>
            <a:r>
              <a:rPr lang="en-US" altLang="zh-CN" sz="1600" u="sng">
                <a:solidFill>
                  <a:srgbClr val="0000FF"/>
                </a:solidFill>
                <a:latin typeface="Calibri" panose="020F0502020204030204"/>
                <a:ea typeface="等线"/>
              </a:rPr>
              <a:t> </a:t>
            </a:r>
            <a:r>
              <a:rPr lang="en-US" altLang="zh-CN" sz="1600" u="sng">
                <a:solidFill>
                  <a:srgbClr val="0000FF"/>
                </a:solidFill>
                <a:latin typeface="Calibri" panose="020F0502020204030204"/>
                <a:ea typeface="等线"/>
                <a:hlinkClick r:id="rId1"/>
              </a:rPr>
              <a:t>https://mavenshowcase.com/project/41217</a:t>
            </a:r>
            <a:endParaRPr lang="en-US" altLang="zh-CN" sz="1600" u="sng">
              <a:solidFill>
                <a:srgbClr val="0000FF"/>
              </a:solidFill>
              <a:latin typeface="Calibri" panose="020F0502020204030204"/>
              <a:ea typeface="等线"/>
              <a:hlinkClick r:id="rId1"/>
            </a:endParaRPr>
          </a:p>
        </p:txBody>
      </p:sp>
      <p:pic>
        <p:nvPicPr>
          <p:cNvPr id="6" name="Picture 5" descr="powerbi-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0" y="1845945"/>
            <a:ext cx="11521440" cy="568134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125" y="540980"/>
            <a:ext cx="664952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Conclusion &amp; Future Work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21360" y="1622425"/>
            <a:ext cx="13725525" cy="631190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342900" indent="-342900" algn="l">
              <a:lnSpc>
                <a:spcPts val="2550"/>
              </a:lnSpc>
              <a:buSzPct val="100000"/>
              <a:buFont typeface="Wingdings" panose="05000000000000000000" charset="0"/>
              <a:buChar char="q"/>
            </a:pPr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Key Takeaways:</a:t>
            </a:r>
            <a:endParaRPr lang="en-US" altLang="en-US" sz="2000" b="1" dirty="0">
              <a:solidFill>
                <a:schemeClr val="accent5">
                  <a:lumMod val="75000"/>
                </a:schemeClr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  <a:sym typeface="+mn-ea"/>
            </a:endParaRPr>
          </a:p>
          <a:p>
            <a:pPr indent="0" algn="l">
              <a:lnSpc>
                <a:spcPts val="2550"/>
              </a:lnSpc>
              <a:buSzPct val="100000"/>
              <a:buFont typeface="Arial" panose="020B0604020202020204" pitchFamily="34" charset="0"/>
              <a:buNone/>
            </a:pPr>
            <a:endParaRPr lang="en-US" altLang="en-US" sz="20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  <a:sym typeface="+mn-ea"/>
            </a:endParaRPr>
          </a:p>
          <a:p>
            <a:pPr marL="800100" lvl="1" indent="-342900" algn="l">
              <a:lnSpc>
                <a:spcPts val="255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This project provides an end-to-end data-driven solution to analyze, predict, and visualize Calgary’s </a:t>
            </a:r>
            <a:endParaRPr lang="en-US" altLang="en-US" sz="20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  <a:sym typeface="+mn-ea"/>
            </a:endParaRPr>
          </a:p>
          <a:p>
            <a:pPr lvl="1" indent="457200" algn="l">
              <a:lnSpc>
                <a:spcPts val="255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construction trends.</a:t>
            </a:r>
            <a:endParaRPr lang="en-US" altLang="en-US" sz="20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  <a:sym typeface="+mn-ea"/>
            </a:endParaRPr>
          </a:p>
          <a:p>
            <a:pPr marL="800100" lvl="1" indent="-342900" algn="l">
              <a:lnSpc>
                <a:spcPts val="255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It helps planners, developers, and city officials budget and prioritize based on real insights.</a:t>
            </a:r>
            <a:endParaRPr lang="en-US" altLang="en-US" sz="20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  <a:sym typeface="+mn-ea"/>
            </a:endParaRPr>
          </a:p>
          <a:p>
            <a:pPr marL="800100" lvl="1" indent="-342900" algn="l">
              <a:lnSpc>
                <a:spcPts val="255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The tools developed are scalable and can be extended to other cities or permit types.</a:t>
            </a:r>
            <a:endParaRPr lang="en-US" altLang="en-US" sz="20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  <a:sym typeface="+mn-ea"/>
            </a:endParaRPr>
          </a:p>
          <a:p>
            <a:pPr lvl="1" indent="0" algn="l">
              <a:lnSpc>
                <a:spcPts val="2550"/>
              </a:lnSpc>
              <a:buClrTx/>
              <a:buSzTx/>
              <a:buFont typeface="Arial" panose="020B0604020202020204" pitchFamily="34" charset="0"/>
              <a:buNone/>
            </a:pPr>
            <a:endParaRPr lang="en-US" altLang="en-US" sz="20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  <a:sym typeface="+mn-ea"/>
            </a:endParaRPr>
          </a:p>
          <a:p>
            <a:pPr marL="342900" indent="-342900" algn="l">
              <a:lnSpc>
                <a:spcPts val="2550"/>
              </a:lnSpc>
              <a:buClrTx/>
              <a:buSzTx/>
              <a:buFont typeface="Wingdings" panose="05000000000000000000" charset="0"/>
              <a:buChar char="q"/>
            </a:pPr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Next Steps:</a:t>
            </a:r>
            <a:endParaRPr lang="en-US" altLang="en-US" sz="2000" b="1" dirty="0">
              <a:solidFill>
                <a:schemeClr val="accent5">
                  <a:lumMod val="75000"/>
                </a:schemeClr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  <a:sym typeface="+mn-ea"/>
            </a:endParaRPr>
          </a:p>
          <a:p>
            <a:pPr marL="800100" lvl="1" indent="-342900" algn="l">
              <a:lnSpc>
                <a:spcPts val="255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en-US" sz="20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  <a:sym typeface="+mn-ea"/>
            </a:endParaRPr>
          </a:p>
          <a:p>
            <a:pPr marL="800100" lvl="1" indent="-342900" algn="l">
              <a:lnSpc>
                <a:spcPts val="255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Incorporate real-time data feeds for ongoing prediction updates</a:t>
            </a:r>
            <a:endParaRPr lang="en-US" altLang="en-US" sz="20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  <a:sym typeface="+mn-ea"/>
            </a:endParaRPr>
          </a:p>
          <a:p>
            <a:pPr marL="800100" lvl="1" indent="-342900" algn="l">
              <a:lnSpc>
                <a:spcPts val="255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Explore deep learning for more complex pattern recognition</a:t>
            </a:r>
            <a:endParaRPr lang="en-US" altLang="en-US" sz="2000" b="1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67825" y="3601680"/>
            <a:ext cx="664952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Thank You</a:t>
            </a:r>
            <a:endParaRPr lang="en-US" sz="4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25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7488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The core objectives for this project were clear and focused, aiming to provide actionable insights for city planners.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91903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/>
          </a:solidFill>
        </p:spPr>
      </p:sp>
      <p:sp>
        <p:nvSpPr>
          <p:cNvPr id="5" name="Shape 3"/>
          <p:cNvSpPr/>
          <p:nvPr/>
        </p:nvSpPr>
        <p:spPr>
          <a:xfrm>
            <a:off x="793790" y="376142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3E2513"/>
          </a:solidFill>
        </p:spPr>
      </p:sp>
      <p:sp>
        <p:nvSpPr>
          <p:cNvPr id="6" name="Shape 4"/>
          <p:cNvSpPr/>
          <p:nvPr/>
        </p:nvSpPr>
        <p:spPr>
          <a:xfrm>
            <a:off x="2551688" y="34517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E2513"/>
          </a:solidFill>
        </p:spPr>
      </p:sp>
      <p:sp>
        <p:nvSpPr>
          <p:cNvPr id="7" name="Text 5"/>
          <p:cNvSpPr/>
          <p:nvPr/>
        </p:nvSpPr>
        <p:spPr>
          <a:xfrm>
            <a:off x="2755761" y="3621881"/>
            <a:ext cx="272177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4358878"/>
            <a:ext cx="312562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Predict ProjectCost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0925" y="4849495"/>
            <a:ext cx="3681730" cy="28581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This project analyzes 20+ years of Calgary building permit data to uncover community trends and builds a predictive model to estimate project costs based on permit attributes.</a:t>
            </a:r>
            <a:endParaRPr lang="en-US" sz="17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216962" y="3791903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/>
          </a:solidFill>
        </p:spPr>
        <p:txBody>
          <a:bodyPr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5216962" y="376142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3E2513"/>
          </a:solidFill>
        </p:spPr>
      </p:sp>
      <p:sp>
        <p:nvSpPr>
          <p:cNvPr id="12" name="Shape 10"/>
          <p:cNvSpPr/>
          <p:nvPr/>
        </p:nvSpPr>
        <p:spPr>
          <a:xfrm>
            <a:off x="6974860" y="34517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E2513"/>
          </a:solidFill>
        </p:spPr>
      </p:sp>
      <p:sp>
        <p:nvSpPr>
          <p:cNvPr id="13" name="Text 11"/>
          <p:cNvSpPr/>
          <p:nvPr/>
        </p:nvSpPr>
        <p:spPr>
          <a:xfrm>
            <a:off x="7178933" y="3621881"/>
            <a:ext cx="272177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74256" y="4358878"/>
            <a:ext cx="309157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Support City Planning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74335" y="4849495"/>
            <a:ext cx="3681730" cy="26441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lvl="0" algn="l">
              <a:lnSpc>
                <a:spcPts val="2850"/>
              </a:lnSpc>
              <a:buClrTx/>
              <a:buSzTx/>
              <a:buFontTx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Enhance budgeting, resource allocation, and long-term cost forecasting for urban development </a:t>
            </a: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 </a:t>
            </a: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by leveraging </a:t>
            </a: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a Power BI dashboard and an interactive Streamlit web app.</a:t>
            </a:r>
            <a:endParaRPr lang="en-US" sz="17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  <a:sym typeface="+mn-ea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9640133" y="3791903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/>
          </a:solidFill>
        </p:spPr>
      </p:sp>
      <p:sp>
        <p:nvSpPr>
          <p:cNvPr id="17" name="Shape 15"/>
          <p:cNvSpPr/>
          <p:nvPr/>
        </p:nvSpPr>
        <p:spPr>
          <a:xfrm>
            <a:off x="9640133" y="376142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3E2513"/>
          </a:solidFill>
        </p:spPr>
      </p:sp>
      <p:sp>
        <p:nvSpPr>
          <p:cNvPr id="18" name="Shape 16"/>
          <p:cNvSpPr/>
          <p:nvPr/>
        </p:nvSpPr>
        <p:spPr>
          <a:xfrm>
            <a:off x="11398032" y="34517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E2513"/>
          </a:solidFill>
        </p:spPr>
      </p:sp>
      <p:sp>
        <p:nvSpPr>
          <p:cNvPr id="19" name="Text 17"/>
          <p:cNvSpPr/>
          <p:nvPr/>
        </p:nvSpPr>
        <p:spPr>
          <a:xfrm>
            <a:off x="11602105" y="3621881"/>
            <a:ext cx="272177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97427" y="43588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Identify Key Drivers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97427" y="4849297"/>
            <a:ext cx="368177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Pinpoint the most influential factors impacting construction costs within the city.</a:t>
            </a:r>
            <a:endParaRPr lang="en-US" sz="1750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The foundation of the analysis is a rich dataset from the </a:t>
            </a:r>
            <a:r>
              <a:rPr lang="en-US" sz="175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City of Calgary Open Data Portal</a:t>
            </a: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295" y="6677660"/>
            <a:ext cx="1383030" cy="13830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3750" y="3027680"/>
            <a:ext cx="6279515" cy="43040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altLang="en-US" sz="160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Name: </a:t>
            </a:r>
            <a:r>
              <a:rPr lang="en-US" altLang="en-US" sz="16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hlinkClick r:id="rId2" tooltip="" action="ppaction://hlinkfile">
                  <a:extLst>
                    <a:ext uri="{DAF060AB-1E55-43B9-8AAB-6FB025537F2F}">
                      <wpsdc:hlinkClr xmlns:wpsdc="http://www.wps.cn/officeDocument/2017/drawingmlCustomData" val="80808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City of Calgary Building Permits</a:t>
            </a:r>
            <a:endParaRPr lang="en-US" altLang="en-US" sz="16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altLang="en-US" sz="160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Owner:</a:t>
            </a:r>
            <a:r>
              <a:rPr lang="en-US" altLang="en-US" sz="16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Calgary Open Data</a:t>
            </a:r>
            <a:endParaRPr lang="en-US" altLang="en-US" sz="16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altLang="en-US" sz="160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Supplier:</a:t>
            </a:r>
            <a:r>
              <a:rPr lang="en-US" altLang="en-US" sz="16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City of Calgary, Development Business and Building Services</a:t>
            </a:r>
            <a:endParaRPr lang="en-US" altLang="en-US" sz="16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altLang="en-US" sz="160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License: </a:t>
            </a:r>
            <a:r>
              <a:rPr lang="en-US" altLang="en-US" sz="16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Open Data Terms</a:t>
            </a:r>
            <a:endParaRPr lang="en-US" altLang="en-US" sz="16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altLang="en-US" sz="160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Coverage:</a:t>
            </a:r>
            <a:r>
              <a:rPr lang="en-US" altLang="en-US" sz="16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Since June 22, 1999</a:t>
            </a:r>
            <a:endParaRPr lang="en-US" altLang="en-US" sz="16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altLang="en-US" sz="160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Records: </a:t>
            </a:r>
            <a:r>
              <a:rPr lang="en-US" altLang="en-US" sz="16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472,000+</a:t>
            </a:r>
            <a:endParaRPr lang="en-US" altLang="en-US" sz="16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altLang="en-US" sz="160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Columns: </a:t>
            </a:r>
            <a:r>
              <a:rPr lang="en-US" altLang="en-US" sz="16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30 (e.g., PermitType, StatusCurrent, ApplicationDate,</a:t>
            </a:r>
            <a:endParaRPr lang="en-US" altLang="en-US" sz="16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altLang="en-US" sz="16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WorkClassGroup, EstProjectCost, CommunityName, TotalSqFt)</a:t>
            </a:r>
            <a:endParaRPr lang="en-US" altLang="en-US" sz="16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rcRect l="4667" t="22343" r="73401" b="8539"/>
          <a:stretch>
            <a:fillRect/>
          </a:stretch>
        </p:blipFill>
        <p:spPr>
          <a:xfrm>
            <a:off x="8530590" y="1440180"/>
            <a:ext cx="3783965" cy="5591810"/>
          </a:xfrm>
          <a:prstGeom prst="rect">
            <a:avLst/>
          </a:prstGeom>
          <a:pattFill prst="pct5">
            <a:fgClr>
              <a:schemeClr val="bg2"/>
            </a:fgClr>
            <a:bgClr>
              <a:schemeClr val="bg2">
                <a:lumMod val="75000"/>
              </a:schemeClr>
            </a:bgClr>
          </a:pattFill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5048726" cy="5474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Missing Value Analysis &amp; Data Cleaning</a:t>
            </a:r>
            <a:endParaRPr lang="en-US" sz="4400" dirty="0">
              <a:solidFill>
                <a:srgbClr val="201B18"/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Addressing missing data is crucial for robust model performance.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3410" y="1945005"/>
            <a:ext cx="6526530" cy="5255895"/>
          </a:xfrm>
          <a:prstGeom prst="roundRect">
            <a:avLst>
              <a:gd name="adj" fmla="val 780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p>
            <a:pPr marL="285750" indent="-285750" algn="l">
              <a:lnSpc>
                <a:spcPts val="2200"/>
              </a:lnSpc>
              <a:buClrTx/>
              <a:buSzTx/>
              <a:buFont typeface="Wingdings" panose="05000000000000000000" charset="0"/>
              <a:buChar char="q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Key Observations: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endParaRPr lang="en-US" altLang="en-US"/>
          </a:p>
          <a:p>
            <a:pPr marL="742950" lvl="1" indent="-285750" algn="l">
              <a:lnSpc>
                <a:spcPts val="22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High missing values in TotalSqFt (68%), ContractorName (40%), ApplicantName (30%).</a:t>
            </a:r>
            <a:endParaRPr 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742950" lvl="1" indent="-285750" algn="l">
              <a:lnSpc>
                <a:spcPts val="22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742950" lvl="1" indent="-285750" algn="l">
              <a:lnSpc>
                <a:spcPts val="22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EstProjectCost missing in ~7.36% of records – critical since it’s the prediction target.</a:t>
            </a:r>
            <a:endParaRPr 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32180" y="4321810"/>
            <a:ext cx="6023610" cy="3575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200"/>
              </a:lnSpc>
              <a:buClrTx/>
              <a:buSzTx/>
              <a:buFont typeface="Wingdings" panose="05000000000000000000" charset="0"/>
              <a:buChar char="q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Remove Records with Missing Target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algn="l">
              <a:lnSpc>
                <a:spcPts val="2200"/>
              </a:lnSpc>
              <a:buClrTx/>
              <a:buSzTx/>
              <a:buFontTx/>
              <a:buNone/>
            </a:pPr>
            <a:endParaRPr 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457200" lvl="1" algn="l">
              <a:lnSpc>
                <a:spcPts val="2200"/>
              </a:lnSpc>
              <a:buClrTx/>
              <a:buSzTx/>
              <a:buFontTx/>
              <a:buNone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Action: Dropped rows with missing EstProjectCost</a:t>
            </a:r>
            <a:endParaRPr 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457200" lvl="1" algn="l">
              <a:lnSpc>
                <a:spcPts val="2200"/>
              </a:lnSpc>
              <a:buClrTx/>
              <a:buSzTx/>
              <a:buFontTx/>
              <a:buNone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Reason: EstProjectCost is the target variable for prediction</a:t>
            </a:r>
            <a:endParaRPr 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457200" lvl="1" algn="l">
              <a:lnSpc>
                <a:spcPts val="2200"/>
              </a:lnSpc>
              <a:buClrTx/>
              <a:buSzTx/>
              <a:buFontTx/>
              <a:buNone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Impact:</a:t>
            </a:r>
            <a:endParaRPr 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742950" lvl="1" indent="-285750" algn="l">
              <a:lnSpc>
                <a:spcPts val="22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Total records: 471,419</a:t>
            </a:r>
            <a:endParaRPr 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742950" lvl="1" indent="-285750" algn="l">
              <a:lnSpc>
                <a:spcPts val="22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Retained: 436,696</a:t>
            </a:r>
            <a:endParaRPr 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742950" lvl="1" indent="-285750" algn="l">
              <a:lnSpc>
                <a:spcPts val="22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Removed: 34,723</a:t>
            </a:r>
            <a:endParaRPr 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pic>
        <p:nvPicPr>
          <p:cNvPr id="18" name="Picture 17" descr="miss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9965" y="1925955"/>
            <a:ext cx="6677025" cy="5054600"/>
          </a:xfrm>
          <a:prstGeom prst="rect">
            <a:avLst/>
          </a:prstGeom>
        </p:spPr>
      </p:pic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94546"/>
            <a:ext cx="5048726" cy="5474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Exploratory Data Analysis (EDA)</a:t>
            </a:r>
            <a:endParaRPr lang="en-US" sz="4400" dirty="0">
              <a:solidFill>
                <a:srgbClr val="201B18"/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3410" y="1945005"/>
            <a:ext cx="6526530" cy="5255895"/>
          </a:xfrm>
          <a:prstGeom prst="roundRect">
            <a:avLst>
              <a:gd name="adj" fmla="val 780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p>
            <a:pPr marL="0" lvl="1" indent="-285750" algn="l">
              <a:lnSpc>
                <a:spcPts val="2200"/>
              </a:lnSpc>
              <a:buClrTx/>
              <a:buSzTx/>
              <a:buFont typeface="Wingdings" panose="05000000000000000000" charset="0"/>
              <a:buChar char="q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Interpretation of Estimated Project Cost Summary</a:t>
            </a:r>
            <a:endParaRPr lang="en-US" altLang="en-US" sz="16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 algn="l">
              <a:lnSpc>
                <a:spcPts val="2200"/>
              </a:lnSpc>
              <a:buClrTx/>
              <a:buSzTx/>
              <a:buFont typeface="Wingdings" panose="05000000000000000000" charset="0"/>
              <a:buChar char="q"/>
            </a:pPr>
            <a:endParaRPr lang="en-US" altLang="en-US"/>
          </a:p>
          <a:p>
            <a:pPr marL="742950" lvl="1" indent="-285750" algn="l">
              <a:lnSpc>
                <a:spcPts val="22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Count: 436,696 projects have cost data available.</a:t>
            </a: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742950" lvl="1" indent="-285750" algn="l">
              <a:lnSpc>
                <a:spcPts val="22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Mean: The average estimated project cost is about $268,381.</a:t>
            </a: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742950" lvl="1" indent="-285750" algn="l">
              <a:lnSpc>
                <a:spcPts val="22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Std Dev: The large standard deviation (~3.4 million) indicates wide variation in project costs.</a:t>
            </a: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742950" lvl="1" indent="-285750" algn="l">
              <a:lnSpc>
                <a:spcPts val="22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Min: Some projects are very cheap or possibly symbolic (minimum cost = $1).</a:t>
            </a: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742950" lvl="1" indent="-285750" algn="l">
              <a:lnSpc>
                <a:spcPts val="22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25th Percentile: 25% of projects cost less than ~$15,171.</a:t>
            </a: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742950" lvl="1" indent="-285750" algn="l">
              <a:lnSpc>
                <a:spcPts val="22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Median (50th Percentile): Half of the projects cost less than ~$54,145.</a:t>
            </a: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742950" lvl="1" indent="-285750" algn="l">
              <a:lnSpc>
                <a:spcPts val="22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75th Percentile: 25% of projects cost more than ~$197,535.</a:t>
            </a: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742950" lvl="1" indent="-285750" algn="l">
              <a:lnSpc>
                <a:spcPts val="22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Max: The maximum project cost is extremely high (~$868 million), which may be an outlier or a mega-project.</a:t>
            </a:r>
            <a:endParaRPr lang="en-US" alt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742950" lvl="1" indent="-285750" algn="l">
              <a:lnSpc>
                <a:spcPts val="22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sz="135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0" y="1868170"/>
            <a:ext cx="5450840" cy="526415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20804" y="665639"/>
            <a:ext cx="11893391" cy="6435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Aggregated Analysis &amp; Key Business Questions</a:t>
            </a:r>
            <a:endParaRPr lang="en-US" sz="4050" dirty="0"/>
          </a:p>
        </p:txBody>
      </p:sp>
      <p:sp>
        <p:nvSpPr>
          <p:cNvPr id="4" name="Shape 2"/>
          <p:cNvSpPr/>
          <p:nvPr/>
        </p:nvSpPr>
        <p:spPr>
          <a:xfrm>
            <a:off x="611505" y="1602105"/>
            <a:ext cx="4258945" cy="3575050"/>
          </a:xfrm>
          <a:prstGeom prst="roundRect">
            <a:avLst>
              <a:gd name="adj" fmla="val 725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40105" y="1849120"/>
            <a:ext cx="3910330" cy="31165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Q1: Permit Volumes Over Time?</a:t>
            </a:r>
            <a:endParaRPr lang="en-US" dirty="0">
              <a:solidFill>
                <a:srgbClr val="504C49"/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6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  <a:sym typeface="+mn-ea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Are building permit applications increasing or decreasing annually? Analyzing this trend helps forecast demand for urban services</a:t>
            </a:r>
            <a:endParaRPr lang="en-US" sz="16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  <a:sym typeface="+mn-ea"/>
            </a:endParaRPr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Extract year from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application dates</a:t>
            </a:r>
            <a:r>
              <a:rPr lang="en-US" sz="14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.</a:t>
            </a:r>
            <a:endParaRPr lang="en-US" sz="14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Group by year and count permits.</a:t>
            </a:r>
            <a:endParaRPr lang="en-US" sz="140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  <a:sym typeface="+mn-ea"/>
            </a:endParaRPr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  <a:sym typeface="+mn-ea"/>
              </a:rPr>
              <a:t>Visualize as a line plot.</a:t>
            </a:r>
            <a:endParaRPr lang="en-US" sz="1400" dirty="0"/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US" altLang="zh-CN" sz="1400" b="0" i="0">
              <a:solidFill>
                <a:srgbClr val="1F1F1F"/>
              </a:solidFill>
              <a:latin typeface="Roboto"/>
              <a:ea typeface="Roboto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Font typeface="Arial" panose="020B0604020202020204"/>
              <a:buNone/>
            </a:pPr>
            <a:endParaRPr lang="en-US" altLang="zh-CN" sz="1400" b="0" i="0" dirty="0">
              <a:solidFill>
                <a:srgbClr val="1F1F1F"/>
              </a:solidFill>
              <a:latin typeface="Roboto"/>
              <a:ea typeface="Roboto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611505" y="5469890"/>
            <a:ext cx="11555730" cy="210693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spcBef>
                <a:spcPts val="500"/>
              </a:spcBef>
              <a:spcAft>
                <a:spcPts val="500"/>
              </a:spcAft>
            </a:pPr>
            <a:r>
              <a:rPr lang="en-US" sz="1600" i="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Insights</a:t>
            </a:r>
            <a:r>
              <a:rPr lang="en-US" sz="1600" b="0" i="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:</a:t>
            </a:r>
            <a:r>
              <a:rPr lang="en-US" sz="16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</a:t>
            </a:r>
            <a:r>
              <a:rPr lang="en-US" sz="140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Permit volumes generally show an increasing trend from 1999 to 2024, reflecting growth in construction and development activities.</a:t>
            </a:r>
            <a:endParaRPr lang="en-US" sz="140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342900" indent="-342900" algn="l">
              <a:lnSpc>
                <a:spcPts val="2550"/>
              </a:lnSpc>
              <a:spcBef>
                <a:spcPts val="500"/>
              </a:spcBef>
              <a:buClrTx/>
              <a:buSzTx/>
              <a:buFontTx/>
              <a:buChar char="•"/>
            </a:pPr>
            <a:r>
              <a:rPr 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There are some fluctuations, such as dips around 2008-2010, likely corresponding to economic downturns.</a:t>
            </a:r>
            <a:endParaRPr 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800100" lvl="1" indent="-342900" algn="l">
              <a:lnSpc>
                <a:spcPts val="2550"/>
              </a:lnSpc>
              <a:spcBef>
                <a:spcPts val="500"/>
              </a:spcBef>
              <a:buClrTx/>
              <a:buSzTx/>
              <a:buFontTx/>
              <a:buChar char="•"/>
            </a:pPr>
            <a:r>
              <a:rPr 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The sharp increase in 2024 could indicate a construction boom or data reporting differences.</a:t>
            </a:r>
            <a:endParaRPr 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800100" lvl="1" indent="-342900" algn="l">
              <a:lnSpc>
                <a:spcPts val="2550"/>
              </a:lnSpc>
              <a:spcBef>
                <a:spcPts val="500"/>
              </a:spcBef>
              <a:buClrTx/>
              <a:buSzTx/>
              <a:buFontTx/>
              <a:buChar char="•"/>
            </a:pPr>
            <a:r>
              <a:rPr 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Partial data for 2025 shows a lower count, probably due to incomplete reporting year-to-date.</a:t>
            </a:r>
            <a:endParaRPr 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indent="0" algn="l">
              <a:lnSpc>
                <a:spcPts val="2550"/>
              </a:lnSpc>
              <a:spcBef>
                <a:spcPts val="500"/>
              </a:spcBef>
              <a:buClrTx/>
              <a:buSzTx/>
              <a:buFontTx/>
              <a:buNone/>
            </a:pPr>
            <a:r>
              <a:rPr lang="en-US" altLang="zh-CN" sz="1600" b="0" i="0">
                <a:solidFill>
                  <a:srgbClr val="1F1F1F"/>
                </a:solidFill>
                <a:latin typeface="Roboto"/>
                <a:ea typeface="Roboto"/>
              </a:rPr>
              <a:t>This trend analysis supports urban planning efforts by revealing periods of heightened or reduced building activity over time.</a:t>
            </a:r>
            <a:endParaRPr lang="en-US" altLang="zh-CN" sz="1600" b="0" i="0">
              <a:solidFill>
                <a:srgbClr val="1F1F1F"/>
              </a:solidFill>
              <a:latin typeface="Roboto"/>
              <a:ea typeface="Roboto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7734300" y="447040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41" name="Picture 40" descr="q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0" y="1427480"/>
            <a:ext cx="7556500" cy="3905250"/>
          </a:xfrm>
          <a:prstGeom prst="rect">
            <a:avLst/>
          </a:prstGeom>
        </p:spPr>
      </p:pic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20804" y="665639"/>
            <a:ext cx="11893391" cy="6435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Aggregated Analysis &amp; Key Business Questions</a:t>
            </a:r>
            <a:endParaRPr lang="en-US" sz="4050" dirty="0"/>
          </a:p>
        </p:txBody>
      </p:sp>
      <p:sp>
        <p:nvSpPr>
          <p:cNvPr id="4" name="Shape 2"/>
          <p:cNvSpPr/>
          <p:nvPr/>
        </p:nvSpPr>
        <p:spPr>
          <a:xfrm>
            <a:off x="611505" y="1637665"/>
            <a:ext cx="4258945" cy="3539490"/>
          </a:xfrm>
          <a:prstGeom prst="roundRect">
            <a:avLst>
              <a:gd name="adj" fmla="val 725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40105" y="1963420"/>
            <a:ext cx="3910330" cy="31165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Q2: </a:t>
            </a:r>
            <a:r>
              <a:rPr lang="en-US" alt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Which work classes have the highest median estimated project costs in Calgary building permits?</a:t>
            </a:r>
            <a:endParaRPr lang="en-US" altLang="en-US" sz="1600" dirty="0">
              <a:solidFill>
                <a:srgbClr val="504C49"/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</a:endParaRPr>
          </a:p>
          <a:p>
            <a:pPr marL="342900" indent="-342900" algn="l">
              <a:lnSpc>
                <a:spcPts val="2550"/>
              </a:lnSpc>
              <a:spcBef>
                <a:spcPts val="500"/>
              </a:spcBef>
              <a:buClrTx/>
              <a:buSzTx/>
              <a:buFontTx/>
              <a:buChar char="•"/>
            </a:pPr>
            <a:endParaRPr 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342900" indent="-342900" algn="l">
              <a:lnSpc>
                <a:spcPts val="2550"/>
              </a:lnSpc>
              <a:spcBef>
                <a:spcPts val="500"/>
              </a:spcBef>
              <a:buClrTx/>
              <a:buSzTx/>
              <a:buFontTx/>
              <a:buChar char="•"/>
            </a:pPr>
            <a:r>
              <a:rPr 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Group by WorkClass and calculate median EstProjectCost.</a:t>
            </a:r>
            <a:endParaRPr 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342900" indent="-342900" algn="l">
              <a:lnSpc>
                <a:spcPts val="2550"/>
              </a:lnSpc>
              <a:spcBef>
                <a:spcPts val="500"/>
              </a:spcBef>
              <a:buClrTx/>
              <a:buSzTx/>
              <a:buFontTx/>
              <a:buChar char="•"/>
            </a:pPr>
            <a:r>
              <a:rPr 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Sort </a:t>
            </a:r>
            <a:r>
              <a:rPr 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and plot as an interactive Bokeh bar chart with hover details.</a:t>
            </a:r>
            <a:endParaRPr 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342900" indent="-342900" algn="l">
              <a:lnSpc>
                <a:spcPts val="2550"/>
              </a:lnSpc>
              <a:spcBef>
                <a:spcPts val="500"/>
              </a:spcBef>
              <a:buClrTx/>
              <a:buSzTx/>
              <a:buFontTx/>
              <a:buChar char="•"/>
            </a:pPr>
            <a:endParaRPr 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611505" y="5469890"/>
            <a:ext cx="11555730" cy="210693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spcBef>
                <a:spcPts val="500"/>
              </a:spcBef>
              <a:spcAft>
                <a:spcPts val="500"/>
              </a:spcAft>
            </a:pPr>
            <a:r>
              <a:rPr lang="en-US" sz="1600" i="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Insights</a:t>
            </a:r>
            <a:r>
              <a:rPr lang="en-US" sz="1600" b="0" i="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:</a:t>
            </a:r>
            <a:r>
              <a:rPr lang="en-US" sz="16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</a:t>
            </a:r>
            <a:endParaRPr lang="en-US" altLang="en-US" sz="1600" b="0" i="0">
              <a:solidFill>
                <a:srgbClr val="1F1F1F"/>
              </a:solidFill>
              <a:latin typeface="Roboto"/>
              <a:ea typeface="Roboto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High-cost</a:t>
            </a:r>
            <a:r>
              <a:rPr 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: “New” constructions &amp; HVAC installations exceed $150K median.</a:t>
            </a:r>
            <a:endParaRPr 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Moderate: “Repair,” “Addition,” “Alteration” range ~$20K–$35K.</a:t>
            </a:r>
            <a:endParaRPr 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Low-cost: “Fire/Security Alarm” &amp; “Temporary</a:t>
            </a:r>
            <a:r>
              <a:rPr 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” under $10K.</a:t>
            </a:r>
            <a:endParaRPr 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r>
              <a:rPr lang="en-US" altLang="en-US" sz="1600" b="0" i="0">
                <a:solidFill>
                  <a:srgbClr val="1F1F1F"/>
                </a:solidFill>
                <a:latin typeface="Roboto"/>
                <a:ea typeface="Roboto"/>
              </a:rPr>
              <a:t>These insights help prioritize which permit types are cost-intensive and require closer financial oversight.</a:t>
            </a:r>
            <a:endParaRPr lang="en-US" altLang="zh-CN" sz="1600" b="0" i="0">
              <a:solidFill>
                <a:srgbClr val="1F1F1F"/>
              </a:solidFill>
              <a:latin typeface="Roboto"/>
              <a:ea typeface="Roboto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7734300" y="447040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2813" t="38255" r="25990" b="16843"/>
          <a:stretch>
            <a:fillRect/>
          </a:stretch>
        </p:blipFill>
        <p:spPr>
          <a:xfrm>
            <a:off x="5562600" y="1570355"/>
            <a:ext cx="8159115" cy="380174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20804" y="665639"/>
            <a:ext cx="11893391" cy="6435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Aggregated Analysis &amp; Key Business Questions</a:t>
            </a:r>
            <a:endParaRPr lang="en-US" sz="4050" dirty="0"/>
          </a:p>
        </p:txBody>
      </p:sp>
      <p:sp>
        <p:nvSpPr>
          <p:cNvPr id="4" name="Shape 2"/>
          <p:cNvSpPr/>
          <p:nvPr/>
        </p:nvSpPr>
        <p:spPr>
          <a:xfrm>
            <a:off x="611505" y="1637665"/>
            <a:ext cx="4258945" cy="3539490"/>
          </a:xfrm>
          <a:prstGeom prst="roundRect">
            <a:avLst>
              <a:gd name="adj" fmla="val 725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40105" y="1963420"/>
            <a:ext cx="3910330" cy="31165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Q3: </a:t>
            </a:r>
            <a:r>
              <a:rPr lang="en-US" alt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How does the average estimated project cost relate to the average number of housing units across different permit class groups?</a:t>
            </a:r>
            <a:endParaRPr 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342900" indent="-342900" algn="l">
              <a:lnSpc>
                <a:spcPts val="2550"/>
              </a:lnSpc>
              <a:spcBef>
                <a:spcPts val="500"/>
              </a:spcBef>
              <a:buClrTx/>
              <a:buSzTx/>
              <a:buFontTx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Group data by PermitClassGroup.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342900" indent="-342900" algn="l">
              <a:lnSpc>
                <a:spcPts val="2550"/>
              </a:lnSpc>
              <a:spcBef>
                <a:spcPts val="500"/>
              </a:spcBef>
              <a:buClrTx/>
              <a:buSzTx/>
              <a:buFontTx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Calculate average estimated project cost and average number of housing units.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342900" indent="-342900" algn="l">
              <a:lnSpc>
                <a:spcPts val="2550"/>
              </a:lnSpc>
              <a:spcBef>
                <a:spcPts val="500"/>
              </a:spcBef>
              <a:buClrTx/>
              <a:buSzTx/>
              <a:buFontTx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Visualize with a scatter plot to identify trends or correlations.</a:t>
            </a:r>
            <a:endParaRPr 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611505" y="5469890"/>
            <a:ext cx="11555730" cy="210693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spcBef>
                <a:spcPts val="500"/>
              </a:spcBef>
              <a:spcAft>
                <a:spcPts val="500"/>
              </a:spcAft>
            </a:pPr>
            <a:r>
              <a:rPr lang="en-US" sz="1600" i="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Insights</a:t>
            </a:r>
            <a:r>
              <a:rPr lang="en-US" sz="1600" b="0" i="0" dirty="0">
                <a:solidFill>
                  <a:schemeClr val="accent1">
                    <a:lumMod val="75000"/>
                  </a:schemeClr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:</a:t>
            </a:r>
            <a:r>
              <a:rPr lang="en-US" sz="16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</a:t>
            </a:r>
            <a:endParaRPr lang="en-US" altLang="en-US" sz="1600" b="0" i="0">
              <a:solidFill>
                <a:srgbClr val="1F1F1F"/>
              </a:solidFill>
              <a:latin typeface="Roboto"/>
              <a:ea typeface="Roboto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Apartments and Government projects lead in both cost and housing units, indicating large-scale developments.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Institutional and Industrial have high costs but fewer units.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Townhouses and Two Family homes are moderate in both measures.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Single Family homes dominate in volume but have lower costs and units.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Garages, Pools, and Secondary Suites are low-cost with near-zero units.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400" b="0" i="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Overall, higher housing units generally correspond to higher project costs, with variations by project type.</a:t>
            </a:r>
            <a:endParaRPr lang="en-US" altLang="en-US" sz="1400" b="0" i="0" dirty="0">
              <a:solidFill>
                <a:srgbClr val="504C49"/>
              </a:solidFill>
              <a:latin typeface="Source Serif 4" panose="02040603050405020204" pitchFamily="34" charset="0"/>
              <a:ea typeface="Source Serif 4" panose="02040603050405020204" pitchFamily="34" charset="-122"/>
              <a:cs typeface="Source Serif 4" panose="02040603050405020204" pitchFamily="34" charset="-120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7734300" y="447040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23542" t="25098" r="6042" b="9608"/>
          <a:stretch>
            <a:fillRect/>
          </a:stretch>
        </p:blipFill>
        <p:spPr>
          <a:xfrm>
            <a:off x="5600700" y="1471930"/>
            <a:ext cx="8115300" cy="382143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p="http://schemas.openxmlformats.org/presentationml/2006/main">
  <p:tag name="TABLE_ENDDRAG_ORIGIN_RECT" val="268*86"/>
  <p:tag name="TABLE_ENDDRAG_RECT" val="729*157*268*86"/>
</p:tagLst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13946</Words>
  <Application>WPS Presentation</Application>
  <PresentationFormat>On-screen Show (16:9)</PresentationFormat>
  <Paragraphs>466</Paragraphs>
  <Slides>29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1" baseType="lpstr">
      <vt:lpstr>Arial</vt:lpstr>
      <vt:lpstr>SimSun</vt:lpstr>
      <vt:lpstr>Wingdings</vt:lpstr>
      <vt:lpstr>Platypi Medium</vt:lpstr>
      <vt:lpstr>Platypi Medium</vt:lpstr>
      <vt:lpstr>Platypi Medium</vt:lpstr>
      <vt:lpstr>Source Serif 4</vt:lpstr>
      <vt:lpstr>Source Serif 4</vt:lpstr>
      <vt:lpstr>Source Serif 4</vt:lpstr>
      <vt:lpstr>Calibri</vt:lpstr>
      <vt:lpstr>Microsoft YaHei</vt:lpstr>
      <vt:lpstr>Arial Unicode MS</vt:lpstr>
      <vt:lpstr>Wingdings</vt:lpstr>
      <vt:lpstr>Roboto</vt:lpstr>
      <vt:lpstr>Arial</vt:lpstr>
      <vt:lpstr>Times New Roman</vt:lpstr>
      <vt:lpstr>monospace</vt:lpstr>
      <vt:lpstr>Segoe Print</vt:lpstr>
      <vt:lpstr>Symbol</vt:lpstr>
      <vt:lpstr>等线</vt:lpstr>
      <vt:lpstr>Calibri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sudes</cp:lastModifiedBy>
  <cp:revision>34</cp:revision>
  <dcterms:created xsi:type="dcterms:W3CDTF">2025-08-05T00:05:00Z</dcterms:created>
  <dcterms:modified xsi:type="dcterms:W3CDTF">2025-08-08T01:18:58Z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104B11A2C62946A69AC8E7CB0EB4D56B_13</vt:lpwstr>
  </property>
  <property fmtid="{D5CDD505-2E9C-101B-9397-08002B2CF9AE}" pid="3" name="KSOProductBuildVer">
    <vt:lpwstr>1033-12.2.0.21546</vt:lpwstr>
  </property>
</Properties>
</file>